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4169" r:id="rId1"/>
  </p:sldMasterIdLst>
  <p:notesMasterIdLst>
    <p:notesMasterId r:id="rId31"/>
  </p:notesMasterIdLst>
  <p:handoutMasterIdLst>
    <p:handoutMasterId r:id="rId32"/>
  </p:handoutMasterIdLst>
  <p:sldIdLst>
    <p:sldId id="682" r:id="rId2"/>
    <p:sldId id="789" r:id="rId3"/>
    <p:sldId id="839" r:id="rId4"/>
    <p:sldId id="846" r:id="rId5"/>
    <p:sldId id="848" r:id="rId6"/>
    <p:sldId id="790" r:id="rId7"/>
    <p:sldId id="873" r:id="rId8"/>
    <p:sldId id="853" r:id="rId9"/>
    <p:sldId id="840" r:id="rId10"/>
    <p:sldId id="849" r:id="rId11"/>
    <p:sldId id="796" r:id="rId12"/>
    <p:sldId id="797" r:id="rId13"/>
    <p:sldId id="798" r:id="rId14"/>
    <p:sldId id="802" r:id="rId15"/>
    <p:sldId id="803" r:id="rId16"/>
    <p:sldId id="850" r:id="rId17"/>
    <p:sldId id="826" r:id="rId18"/>
    <p:sldId id="810" r:id="rId19"/>
    <p:sldId id="811" r:id="rId20"/>
    <p:sldId id="812" r:id="rId21"/>
    <p:sldId id="851" r:id="rId22"/>
    <p:sldId id="841" r:id="rId23"/>
    <p:sldId id="843" r:id="rId24"/>
    <p:sldId id="814" r:id="rId25"/>
    <p:sldId id="816" r:id="rId26"/>
    <p:sldId id="845" r:id="rId27"/>
    <p:sldId id="854" r:id="rId28"/>
    <p:sldId id="823" r:id="rId29"/>
    <p:sldId id="672" r:id="rId30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E871A6-88DF-9540-A4CF-73FC9CC7C7F6}">
          <p14:sldIdLst>
            <p14:sldId id="682"/>
            <p14:sldId id="789"/>
            <p14:sldId id="839"/>
            <p14:sldId id="846"/>
            <p14:sldId id="848"/>
            <p14:sldId id="790"/>
            <p14:sldId id="873"/>
            <p14:sldId id="853"/>
            <p14:sldId id="840"/>
            <p14:sldId id="849"/>
            <p14:sldId id="796"/>
            <p14:sldId id="797"/>
            <p14:sldId id="798"/>
            <p14:sldId id="802"/>
            <p14:sldId id="803"/>
            <p14:sldId id="850"/>
            <p14:sldId id="826"/>
            <p14:sldId id="810"/>
            <p14:sldId id="811"/>
            <p14:sldId id="812"/>
            <p14:sldId id="851"/>
            <p14:sldId id="841"/>
            <p14:sldId id="843"/>
            <p14:sldId id="814"/>
            <p14:sldId id="816"/>
            <p14:sldId id="845"/>
            <p14:sldId id="854"/>
            <p14:sldId id="823"/>
            <p14:sldId id="6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631" userDrawn="1">
          <p15:clr>
            <a:srgbClr val="A4A3A4"/>
          </p15:clr>
        </p15:guide>
        <p15:guide id="3" orient="horz" pos="41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538">
          <p15:clr>
            <a:srgbClr val="A4A3A4"/>
          </p15:clr>
        </p15:guide>
        <p15:guide id="2" pos="43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oko oy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C66"/>
    <a:srgbClr val="FF9966"/>
    <a:srgbClr val="FF00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4" autoAdjust="0"/>
    <p:restoredTop sz="58912" autoAdjust="0"/>
  </p:normalViewPr>
  <p:slideViewPr>
    <p:cSldViewPr snapToGrid="0" snapToObjects="1">
      <p:cViewPr varScale="1">
        <p:scale>
          <a:sx n="130" d="100"/>
          <a:sy n="130" d="100"/>
        </p:scale>
        <p:origin x="2832" y="192"/>
      </p:cViewPr>
      <p:guideLst>
        <p:guide orient="horz" pos="4156"/>
        <p:guide pos="2631"/>
        <p:guide orient="horz" pos="41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notesViewPr>
    <p:cSldViewPr snapToGrid="0" snapToObjects="1" showGuides="1">
      <p:cViewPr varScale="1">
        <p:scale>
          <a:sx n="171" d="100"/>
          <a:sy n="171" d="100"/>
        </p:scale>
        <p:origin x="3872" y="168"/>
      </p:cViewPr>
      <p:guideLst>
        <p:guide orient="horz" pos="1538"/>
        <p:guide pos="43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6B119-D765-8B4B-B7E2-718238E4DA10}" type="datetimeFigureOut">
              <a:rPr kumimoji="1" lang="ja-JP" altLang="en-US" smtClean="0"/>
              <a:pPr/>
              <a:t>2018/5/22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62AF5-CEFF-9840-9ECC-A4398C5136C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979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B3BF4-8E49-EF4A-83B3-C7F449A53A7C}" type="datetimeFigureOut">
              <a:rPr kumimoji="1" lang="ja-JP" altLang="en-US" smtClean="0"/>
              <a:pPr/>
              <a:t>2018/5/22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AU"/>
              <a:t>マスター テキストの書式設定</a:t>
            </a:r>
          </a:p>
          <a:p>
            <a:pPr lvl="1"/>
            <a:r>
              <a:rPr kumimoji="1" lang="ja-JP" altLang="en-AU"/>
              <a:t>第 </a:t>
            </a:r>
            <a:r>
              <a:rPr kumimoji="1" lang="en-AU" altLang="ja-JP"/>
              <a:t>2 </a:t>
            </a:r>
            <a:r>
              <a:rPr kumimoji="1" lang="ja-JP" altLang="en-AU"/>
              <a:t>レベル</a:t>
            </a:r>
          </a:p>
          <a:p>
            <a:pPr lvl="2"/>
            <a:r>
              <a:rPr kumimoji="1" lang="ja-JP" altLang="en-AU"/>
              <a:t>第 </a:t>
            </a:r>
            <a:r>
              <a:rPr kumimoji="1" lang="en-AU" altLang="ja-JP"/>
              <a:t>3 </a:t>
            </a:r>
            <a:r>
              <a:rPr kumimoji="1" lang="ja-JP" altLang="en-AU"/>
              <a:t>レベル</a:t>
            </a:r>
          </a:p>
          <a:p>
            <a:pPr lvl="3"/>
            <a:r>
              <a:rPr kumimoji="1" lang="ja-JP" altLang="en-AU"/>
              <a:t>第 </a:t>
            </a:r>
            <a:r>
              <a:rPr kumimoji="1" lang="en-AU" altLang="ja-JP"/>
              <a:t>4 </a:t>
            </a:r>
            <a:r>
              <a:rPr kumimoji="1" lang="ja-JP" altLang="en-AU"/>
              <a:t>レベル</a:t>
            </a:r>
          </a:p>
          <a:p>
            <a:pPr lvl="4"/>
            <a:r>
              <a:rPr kumimoji="1" lang="ja-JP" altLang="en-AU"/>
              <a:t>第 </a:t>
            </a:r>
            <a:r>
              <a:rPr kumimoji="1" lang="en-AU" altLang="ja-JP"/>
              <a:t>5 </a:t>
            </a:r>
            <a:r>
              <a:rPr kumimoji="1" lang="ja-JP" altLang="en-AU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6A0C0-A61C-A749-8DAA-5F83658397C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3889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60613" y="484188"/>
            <a:ext cx="2136775" cy="16033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2497873"/>
            <a:ext cx="5486400" cy="5960327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46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909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869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990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465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39875" y="568325"/>
            <a:ext cx="3778250" cy="2833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3614309"/>
            <a:ext cx="5486400" cy="5070903"/>
          </a:xfrm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862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88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82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69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666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53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341813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980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09775" y="333375"/>
            <a:ext cx="2838450" cy="212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2604217"/>
            <a:ext cx="5486400" cy="6200851"/>
          </a:xfrm>
        </p:spPr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509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466063"/>
          </a:xfrm>
        </p:spPr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854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55838" y="287338"/>
            <a:ext cx="2346325" cy="1758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1480" y="2045787"/>
            <a:ext cx="6035040" cy="6986701"/>
          </a:xfr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642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25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224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324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133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24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08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602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4343399"/>
            <a:ext cx="5486400" cy="4428893"/>
          </a:xfrm>
        </p:spPr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8035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54250" y="387350"/>
            <a:ext cx="2349500" cy="17621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85800" y="2283324"/>
            <a:ext cx="5486400" cy="6735807"/>
          </a:xfr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840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09775" y="479425"/>
            <a:ext cx="2838450" cy="212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2896968"/>
            <a:ext cx="5486400" cy="5561232"/>
          </a:xfr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014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5145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665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7734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6A0C0-A61C-A749-8DAA-5F83658397CD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913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362200" y="6053329"/>
            <a:ext cx="6649278" cy="713232"/>
          </a:xfrm>
        </p:spPr>
        <p:txBody>
          <a:bodyPr/>
          <a:lstStyle>
            <a:lvl1pPr algn="r">
              <a:defRPr sz="2600">
                <a:solidFill>
                  <a:schemeClr val="tx1"/>
                </a:solidFill>
                <a:latin typeface="メイリオ"/>
                <a:ea typeface="メイリオ"/>
                <a:cs typeface="メイリオ"/>
              </a:defRPr>
            </a:lvl1pPr>
          </a:lstStyle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93868" y="228600"/>
            <a:ext cx="8572320" cy="75723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0" lang="ja-JP" altLang="en-AU" dirty="0"/>
              <a:t>マスター タイトルの書式設定</a:t>
            </a:r>
            <a:endParaRPr kumimoji="0" 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latin typeface="+mj-lt"/>
                <a:ea typeface="メイリオ"/>
                <a:cs typeface="メイリオ"/>
              </a:defRPr>
            </a:lvl1pPr>
          </a:lstStyle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r>
              <a:rPr kumimoji="1" lang="en-US" altLang="ja-JP" dirty="0"/>
              <a:t> / 26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293868" y="1363663"/>
            <a:ext cx="8573998" cy="5001052"/>
          </a:xfrm>
        </p:spPr>
        <p:txBody>
          <a:bodyPr/>
          <a:lstStyle>
            <a:lvl1pPr>
              <a:lnSpc>
                <a:spcPct val="80000"/>
              </a:lnSpc>
              <a:defRPr sz="2600" spc="-100"/>
            </a:lvl1pPr>
            <a:lvl2pPr>
              <a:lnSpc>
                <a:spcPct val="80000"/>
              </a:lnSpc>
              <a:defRPr sz="2600" spc="-100"/>
            </a:lvl2pPr>
            <a:lvl3pPr>
              <a:lnSpc>
                <a:spcPct val="80000"/>
              </a:lnSpc>
              <a:defRPr spc="-100"/>
            </a:lvl3pPr>
            <a:lvl4pPr>
              <a:lnSpc>
                <a:spcPct val="80000"/>
              </a:lnSpc>
              <a:defRPr spc="-100"/>
            </a:lvl4pPr>
            <a:lvl5pPr>
              <a:lnSpc>
                <a:spcPct val="80000"/>
              </a:lnSpc>
              <a:defRPr spc="-100"/>
            </a:lvl5pPr>
          </a:lstStyle>
          <a:p>
            <a:pPr lvl="0" eaLnBrk="1" latinLnBrk="0" hangingPunct="1"/>
            <a:r>
              <a:rPr lang="ja-JP" altLang="en-AU" dirty="0"/>
              <a:t>マスター テキストの書式設定</a:t>
            </a:r>
          </a:p>
          <a:p>
            <a:pPr lvl="1" eaLnBrk="1" latinLnBrk="0" hangingPunct="1"/>
            <a:r>
              <a:rPr lang="ja-JP" altLang="en-AU" dirty="0"/>
              <a:t>第 </a:t>
            </a:r>
            <a:r>
              <a:rPr lang="en-AU" altLang="ja-JP" dirty="0"/>
              <a:t>2 </a:t>
            </a:r>
            <a:r>
              <a:rPr lang="ja-JP" altLang="en-AU" dirty="0"/>
              <a:t>レベル</a:t>
            </a:r>
          </a:p>
          <a:p>
            <a:pPr lvl="2" eaLnBrk="1" latinLnBrk="0" hangingPunct="1"/>
            <a:r>
              <a:rPr lang="ja-JP" altLang="en-AU" dirty="0"/>
              <a:t>第 </a:t>
            </a:r>
            <a:r>
              <a:rPr lang="en-AU" altLang="ja-JP" dirty="0"/>
              <a:t>3 </a:t>
            </a:r>
            <a:r>
              <a:rPr lang="ja-JP" altLang="en-AU" dirty="0"/>
              <a:t>レベル</a:t>
            </a:r>
          </a:p>
          <a:p>
            <a:pPr lvl="3" eaLnBrk="1" latinLnBrk="0" hangingPunct="1"/>
            <a:r>
              <a:rPr lang="ja-JP" altLang="en-AU" dirty="0"/>
              <a:t>第 </a:t>
            </a:r>
            <a:r>
              <a:rPr lang="en-AU" altLang="ja-JP" dirty="0"/>
              <a:t>4 </a:t>
            </a:r>
            <a:r>
              <a:rPr lang="ja-JP" altLang="en-AU" dirty="0"/>
              <a:t>レベル</a:t>
            </a:r>
          </a:p>
          <a:p>
            <a:pPr lvl="4" eaLnBrk="1" latinLnBrk="0" hangingPunct="1"/>
            <a:r>
              <a:rPr lang="ja-JP" altLang="en-AU" dirty="0"/>
              <a:t>第 </a:t>
            </a:r>
            <a:r>
              <a:rPr lang="en-AU" altLang="ja-JP" dirty="0"/>
              <a:t>5 </a:t>
            </a:r>
            <a:r>
              <a:rPr lang="ja-JP" altLang="en-AU" dirty="0"/>
              <a:t>レベル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3736672"/>
            <a:ext cx="7123113" cy="2628044"/>
          </a:xfrm>
        </p:spPr>
        <p:txBody>
          <a:bodyPr anchor="t">
            <a:normAutofit/>
          </a:bodyPr>
          <a:lstStyle>
            <a:lvl1pPr marL="514350" indent="-514350">
              <a:lnSpc>
                <a:spcPct val="80000"/>
              </a:lnSpc>
              <a:spcBef>
                <a:spcPts val="1300"/>
              </a:spcBef>
              <a:buFont typeface="+mj-lt"/>
              <a:buAutoNum type="arabicPeriod"/>
              <a:defRPr sz="2800" spc="-1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AU" dirty="0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193704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199"/>
            <a:ext cx="7620000" cy="193704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1937042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AU" dirty="0"/>
              <a:t>マスター タイトルの書式設定</a:t>
            </a:r>
            <a:endParaRPr kumimoji="0" lang="en-US" dirty="0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j-lt"/>
                <a:ea typeface="メイリオ"/>
                <a:cs typeface="メイリオ"/>
              </a:defRPr>
            </a:lvl1pPr>
          </a:lstStyle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1C60FB-0DCC-FE4B-A6C4-7B9A7DDA2224}" type="slidenum">
              <a:rPr kumimoji="1" lang="ja-JP" altLang="en-US" smtClean="0"/>
              <a:pPr/>
              <a:t>‹#›</a:t>
            </a:fld>
            <a:r>
              <a:rPr kumimoji="1" lang="en-US" altLang="ja-JP"/>
              <a:t> / 30</a:t>
            </a:r>
            <a:endParaRPr kumimoji="1" lang="ja-JP" altLang="en-US" dirty="0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AU"/>
              <a:t>マスター テキストの書式設定</a:t>
            </a: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AU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AU"/>
              <a:t>マスター テキストの書式設定</a:t>
            </a:r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AU"/>
              <a:t>マスター テキストの書式設定</a:t>
            </a:r>
          </a:p>
        </p:txBody>
      </p:sp>
      <p:sp>
        <p:nvSpPr>
          <p:cNvPr id="8" name="正方形/長方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AU"/>
              <a:t>プレースホルダーまでドラッグするかアイコンをクリックして図を追加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ja-JP" altLang="en-AU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ja-JP" altLang="en-AU"/>
              <a:t>マスター テキストの書式設定</a:t>
            </a:r>
          </a:p>
          <a:p>
            <a:pPr lvl="1" eaLnBrk="1" latinLnBrk="0" hangingPunct="1"/>
            <a:r>
              <a:rPr lang="ja-JP" altLang="en-AU"/>
              <a:t>第 </a:t>
            </a:r>
            <a:r>
              <a:rPr lang="en-AU" altLang="ja-JP"/>
              <a:t>2 </a:t>
            </a:r>
            <a:r>
              <a:rPr lang="ja-JP" altLang="en-AU"/>
              <a:t>レベル</a:t>
            </a:r>
          </a:p>
          <a:p>
            <a:pPr lvl="2" eaLnBrk="1" latinLnBrk="0" hangingPunct="1"/>
            <a:r>
              <a:rPr lang="ja-JP" altLang="en-AU"/>
              <a:t>第 </a:t>
            </a:r>
            <a:r>
              <a:rPr lang="en-AU" altLang="ja-JP"/>
              <a:t>3 </a:t>
            </a:r>
            <a:r>
              <a:rPr lang="ja-JP" altLang="en-AU"/>
              <a:t>レベル</a:t>
            </a:r>
          </a:p>
          <a:p>
            <a:pPr lvl="3" eaLnBrk="1" latinLnBrk="0" hangingPunct="1"/>
            <a:r>
              <a:rPr lang="ja-JP" altLang="en-AU"/>
              <a:t>第 </a:t>
            </a:r>
            <a:r>
              <a:rPr lang="en-AU" altLang="ja-JP"/>
              <a:t>4 </a:t>
            </a:r>
            <a:r>
              <a:rPr lang="ja-JP" altLang="en-AU"/>
              <a:t>レベル</a:t>
            </a:r>
          </a:p>
          <a:p>
            <a:pPr lvl="4" eaLnBrk="1" latinLnBrk="0" hangingPunct="1"/>
            <a:r>
              <a:rPr lang="ja-JP" altLang="en-AU"/>
              <a:t>第 </a:t>
            </a:r>
            <a:r>
              <a:rPr lang="en-AU" altLang="ja-JP"/>
              <a:t>5 </a:t>
            </a:r>
            <a:r>
              <a:rPr lang="ja-JP" altLang="en-AU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3736672"/>
            <a:ext cx="7123113" cy="2365307"/>
          </a:xfrm>
        </p:spPr>
        <p:txBody>
          <a:bodyPr anchor="t"/>
          <a:lstStyle>
            <a:lvl1pPr marL="514350" indent="-514350">
              <a:lnSpc>
                <a:spcPct val="80000"/>
              </a:lnSpc>
              <a:buFont typeface="+mj-lt"/>
              <a:buAutoNum type="arabicPeriod"/>
              <a:defRPr sz="3200" spc="-1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AU" dirty="0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193704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199"/>
            <a:ext cx="7620000" cy="193704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1937042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AU" dirty="0"/>
              <a:t>マスター タイトルの書式設定</a:t>
            </a:r>
            <a:endParaRPr kumimoji="0" lang="en-US" dirty="0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293867" y="228600"/>
            <a:ext cx="8572321" cy="758049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AU" dirty="0"/>
              <a:t>マスター タイトルの書式設定</a:t>
            </a:r>
            <a:endParaRPr kumimoji="0"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293867" y="1371601"/>
            <a:ext cx="8572321" cy="49931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AU" dirty="0"/>
              <a:t>マスター テキストの書式設定</a:t>
            </a:r>
          </a:p>
          <a:p>
            <a:pPr lvl="1" eaLnBrk="1" latinLnBrk="0" hangingPunct="1"/>
            <a:r>
              <a:rPr kumimoji="0" lang="ja-JP" altLang="en-AU" dirty="0"/>
              <a:t>第 </a:t>
            </a:r>
            <a:r>
              <a:rPr kumimoji="0" lang="en-AU" altLang="ja-JP" dirty="0"/>
              <a:t>2 </a:t>
            </a:r>
            <a:r>
              <a:rPr kumimoji="0" lang="ja-JP" altLang="en-AU" dirty="0"/>
              <a:t>レベル</a:t>
            </a:r>
          </a:p>
          <a:p>
            <a:pPr lvl="2" eaLnBrk="1" latinLnBrk="0" hangingPunct="1"/>
            <a:r>
              <a:rPr kumimoji="0" lang="ja-JP" altLang="en-AU" dirty="0"/>
              <a:t>第 </a:t>
            </a:r>
            <a:r>
              <a:rPr kumimoji="0" lang="en-AU" altLang="ja-JP" dirty="0"/>
              <a:t>3 </a:t>
            </a:r>
            <a:r>
              <a:rPr kumimoji="0" lang="ja-JP" altLang="en-AU" dirty="0"/>
              <a:t>レベル</a:t>
            </a:r>
          </a:p>
          <a:p>
            <a:pPr lvl="3" eaLnBrk="1" latinLnBrk="0" hangingPunct="1"/>
            <a:r>
              <a:rPr kumimoji="0" lang="ja-JP" altLang="en-AU" dirty="0"/>
              <a:t>第 </a:t>
            </a:r>
            <a:r>
              <a:rPr kumimoji="0" lang="en-AU" altLang="ja-JP" dirty="0"/>
              <a:t>4 </a:t>
            </a:r>
            <a:r>
              <a:rPr kumimoji="0" lang="ja-JP" altLang="en-AU" dirty="0"/>
              <a:t>レベル</a:t>
            </a:r>
          </a:p>
          <a:p>
            <a:pPr lvl="4" eaLnBrk="1" latinLnBrk="0" hangingPunct="1"/>
            <a:r>
              <a:rPr kumimoji="0" lang="ja-JP" altLang="en-AU" dirty="0"/>
              <a:t>第 </a:t>
            </a:r>
            <a:r>
              <a:rPr kumimoji="0" lang="en-AU" altLang="ja-JP" dirty="0"/>
              <a:t>5 </a:t>
            </a:r>
            <a:r>
              <a:rPr kumimoji="0" lang="ja-JP" altLang="en-AU" dirty="0"/>
              <a:t>レベル</a:t>
            </a:r>
            <a:endParaRPr kumimoji="0" lang="en-US" dirty="0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239565" y="6364910"/>
            <a:ext cx="1659729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293868" y="6364716"/>
            <a:ext cx="5945697" cy="365125"/>
          </a:xfrm>
          <a:prstGeom prst="rect">
            <a:avLst/>
          </a:prstGeom>
        </p:spPr>
        <p:txBody>
          <a:bodyPr vert="horz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8" name="正方形/長方形 7"/>
          <p:cNvSpPr/>
          <p:nvPr/>
        </p:nvSpPr>
        <p:spPr>
          <a:xfrm>
            <a:off x="7913345" y="6364717"/>
            <a:ext cx="954522" cy="3651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94457" y="1005840"/>
            <a:ext cx="8952461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7913345" y="6364715"/>
            <a:ext cx="954521" cy="36512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1C60FB-0DCC-FE4B-A6C4-7B9A7DDA2224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  <p:sldLayoutId id="2147484148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1" sz="3600" u="sng" kern="1200" spc="-1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lnSpc>
          <a:spcPct val="80000"/>
        </a:lnSpc>
        <a:spcBef>
          <a:spcPts val="1900"/>
        </a:spcBef>
        <a:buClr>
          <a:schemeClr val="accent2"/>
        </a:buClr>
        <a:buSzPct val="60000"/>
        <a:buFont typeface="Wingdings"/>
        <a:buChar char=""/>
        <a:defRPr kumimoji="1" sz="2600" kern="1200" spc="-1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lnSpc>
          <a:spcPct val="80000"/>
        </a:lnSpc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1" sz="2600" kern="1200" spc="-1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lnSpc>
          <a:spcPct val="80000"/>
        </a:lnSpc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1" sz="2200" kern="1200" spc="-1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lnSpc>
          <a:spcPct val="80000"/>
        </a:lnSpc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1" sz="2200" kern="1200" spc="-1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lnSpc>
          <a:spcPct val="80000"/>
        </a:lnSpc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1" sz="2200" kern="1200" spc="-1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4808" y="1269506"/>
            <a:ext cx="8826670" cy="175530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altLang="ja-JP" u="none" cap="none" dirty="0">
                <a:ea typeface="ＭＳ Ｐゴシック" pitchFamily="50" charset="-128"/>
              </a:rPr>
              <a:t>Three Cases of Chemical Differentiation </a:t>
            </a:r>
            <a:br>
              <a:rPr lang="en-US" altLang="ja-JP" u="none" cap="none" dirty="0">
                <a:ea typeface="ＭＳ Ｐゴシック" pitchFamily="50" charset="-128"/>
              </a:rPr>
            </a:br>
            <a:r>
              <a:rPr lang="en-US" altLang="ja-JP" u="none" cap="none" dirty="0">
                <a:ea typeface="ＭＳ Ｐゴシック" pitchFamily="50" charset="-128"/>
              </a:rPr>
              <a:t>in Disk-Forming Regions of </a:t>
            </a:r>
            <a:br>
              <a:rPr lang="en-US" altLang="ja-JP" u="none" cap="none" dirty="0">
                <a:ea typeface="ＭＳ Ｐゴシック" pitchFamily="50" charset="-128"/>
              </a:rPr>
            </a:br>
            <a:r>
              <a:rPr lang="en-US" altLang="ja-JP" u="none" cap="none" dirty="0">
                <a:ea typeface="ＭＳ Ｐゴシック" pitchFamily="50" charset="-128"/>
              </a:rPr>
              <a:t>Low-Mass </a:t>
            </a:r>
            <a:r>
              <a:rPr lang="en-US" altLang="ja-JP" u="none" cap="none" dirty="0" err="1">
                <a:ea typeface="ＭＳ Ｐゴシック" pitchFamily="50" charset="-128"/>
              </a:rPr>
              <a:t>Protostellar</a:t>
            </a:r>
            <a:r>
              <a:rPr lang="en-US" altLang="ja-JP" u="none" cap="none" dirty="0">
                <a:ea typeface="ＭＳ Ｐゴシック" pitchFamily="50" charset="-128"/>
              </a:rPr>
              <a:t> Sources</a:t>
            </a:r>
          </a:p>
        </p:txBody>
      </p:sp>
      <p:sp>
        <p:nvSpPr>
          <p:cNvPr id="6" name="フッター プレースホルダー 4"/>
          <p:cNvSpPr txBox="1">
            <a:spLocks/>
          </p:cNvSpPr>
          <p:nvPr/>
        </p:nvSpPr>
        <p:spPr>
          <a:xfrm>
            <a:off x="612558" y="3370709"/>
            <a:ext cx="8007839" cy="2195589"/>
          </a:xfrm>
          <a:prstGeom prst="rect">
            <a:avLst/>
          </a:prstGeom>
        </p:spPr>
        <p:txBody>
          <a:bodyPr vert="horz" anchor="ctr"/>
          <a:lstStyle>
            <a:defPPr>
              <a:defRPr lang="ja-JP"/>
            </a:defPPr>
            <a:lvl1pPr marL="0" algn="r" defTabSz="4572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kumimoji="1" lang="en-US" altLang="ja-JP" sz="2600" u="sng" dirty="0"/>
              <a:t>Yoko Oya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kumimoji="1" lang="en-US" altLang="ja-JP" sz="2200" dirty="0"/>
              <a:t>The University of Tokyo, Japan</a:t>
            </a:r>
          </a:p>
          <a:p>
            <a:pPr algn="l">
              <a:lnSpc>
                <a:spcPct val="80000"/>
              </a:lnSpc>
              <a:spcBef>
                <a:spcPts val="1200"/>
              </a:spcBef>
            </a:pPr>
            <a:r>
              <a:rPr kumimoji="1" lang="en-US" altLang="ja-JP" sz="2200" dirty="0"/>
              <a:t>Main Collaborators: </a:t>
            </a:r>
          </a:p>
          <a:p>
            <a:pPr algn="l">
              <a:lnSpc>
                <a:spcPct val="80000"/>
              </a:lnSpc>
            </a:pPr>
            <a:r>
              <a:rPr kumimoji="1" lang="en-US" altLang="ja-JP" sz="2200" dirty="0"/>
              <a:t>Satoshi Yamamoto, </a:t>
            </a:r>
            <a:r>
              <a:rPr kumimoji="1" lang="en-US" altLang="ja-JP" sz="2200" dirty="0" err="1"/>
              <a:t>Muneaki</a:t>
            </a:r>
            <a:r>
              <a:rPr kumimoji="1" lang="en-US" altLang="ja-JP" sz="2200" dirty="0"/>
              <a:t> Imai (U. Tokyo)</a:t>
            </a:r>
          </a:p>
          <a:p>
            <a:pPr algn="l">
              <a:lnSpc>
                <a:spcPct val="80000"/>
              </a:lnSpc>
            </a:pPr>
            <a:r>
              <a:rPr kumimoji="1" lang="en-US" altLang="ja-JP" sz="2200" dirty="0"/>
              <a:t>Nami Sakai (RIKEN), </a:t>
            </a:r>
          </a:p>
          <a:p>
            <a:pPr algn="l">
              <a:lnSpc>
                <a:spcPct val="80000"/>
              </a:lnSpc>
            </a:pPr>
            <a:r>
              <a:rPr kumimoji="1" lang="en-US" altLang="ja-JP" sz="2200" dirty="0"/>
              <a:t>Cecilia </a:t>
            </a:r>
            <a:r>
              <a:rPr kumimoji="1" lang="en-US" altLang="ja-JP" sz="2200" dirty="0" err="1"/>
              <a:t>Ceccarelli</a:t>
            </a:r>
            <a:r>
              <a:rPr kumimoji="1" lang="en-US" altLang="ja-JP" sz="2200" dirty="0"/>
              <a:t>, Bertrand </a:t>
            </a:r>
            <a:r>
              <a:rPr kumimoji="1" lang="en-US" altLang="ja-JP" sz="2200" dirty="0" err="1"/>
              <a:t>Lefloch</a:t>
            </a:r>
            <a:r>
              <a:rPr kumimoji="1" lang="en-US" altLang="ja-JP" sz="2200" dirty="0"/>
              <a:t> (U. Grenoble)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Early Phase of Star Formation</a:t>
            </a:r>
          </a:p>
        </p:txBody>
      </p:sp>
    </p:spTree>
    <p:extLst>
      <p:ext uri="{BB962C8B-B14F-4D97-AF65-F5344CB8AC3E}">
        <p14:creationId xmlns:p14="http://schemas.microsoft.com/office/powerpoint/2010/main" val="2624589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Low-Mass</a:t>
            </a:r>
            <a:r>
              <a:rPr lang="ja-JP" altLang="en-US" dirty="0"/>
              <a:t> </a:t>
            </a:r>
            <a:r>
              <a:rPr lang="en-US" altLang="ja-JP" dirty="0" err="1"/>
              <a:t>Protostellar</a:t>
            </a:r>
            <a:r>
              <a:rPr lang="ja-JP" altLang="en-US" dirty="0"/>
              <a:t> </a:t>
            </a:r>
            <a:r>
              <a:rPr lang="en-US" altLang="ja-JP" dirty="0"/>
              <a:t>Evolution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93868" y="1363858"/>
            <a:ext cx="8573998" cy="5001052"/>
          </a:xfrm>
        </p:spPr>
        <p:txBody>
          <a:bodyPr>
            <a:normAutofit/>
          </a:bodyPr>
          <a:lstStyle/>
          <a:p>
            <a:endParaRPr lang="en-US" altLang="ja-JP" dirty="0"/>
          </a:p>
          <a:p>
            <a:pPr>
              <a:spcBef>
                <a:spcPts val="22150"/>
              </a:spcBef>
            </a:pPr>
            <a:r>
              <a:rPr lang="en-US" altLang="ja-JP" dirty="0"/>
              <a:t>When and how are disks formed from envelopes?</a:t>
            </a:r>
          </a:p>
          <a:p>
            <a:pPr lvl="1"/>
            <a:r>
              <a:rPr lang="en-US" altLang="ja-JP" dirty="0"/>
              <a:t>Physical evolution</a:t>
            </a:r>
          </a:p>
          <a:p>
            <a:pPr marL="685800" lvl="2" indent="0">
              <a:buNone/>
            </a:pPr>
            <a:r>
              <a:rPr lang="en-US" altLang="ja-JP" sz="2000" dirty="0"/>
              <a:t>How does the envelope gas fall into disks?</a:t>
            </a:r>
          </a:p>
          <a:p>
            <a:pPr lvl="1"/>
            <a:r>
              <a:rPr lang="en-US" altLang="ja-JP" dirty="0"/>
              <a:t>Chemical evolution</a:t>
            </a:r>
          </a:p>
          <a:p>
            <a:pPr marL="685800" lvl="2" indent="0">
              <a:buNone/>
            </a:pPr>
            <a:r>
              <a:rPr lang="en-US" altLang="ja-JP" sz="2000" dirty="0"/>
              <a:t>How does the chemical composition change during the disk formation? </a:t>
            </a:r>
          </a:p>
        </p:txBody>
      </p:sp>
      <p:grpSp>
        <p:nvGrpSpPr>
          <p:cNvPr id="7" name="図形グループ 6"/>
          <p:cNvGrpSpPr/>
          <p:nvPr/>
        </p:nvGrpSpPr>
        <p:grpSpPr>
          <a:xfrm>
            <a:off x="2403719" y="3852553"/>
            <a:ext cx="3121248" cy="369332"/>
            <a:chOff x="2403719" y="4501435"/>
            <a:chExt cx="3121248" cy="369332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2403719" y="4870767"/>
              <a:ext cx="3121248" cy="0"/>
            </a:xfrm>
            <a:prstGeom prst="straightConnector1">
              <a:avLst/>
            </a:prstGeom>
            <a:ln w="41275">
              <a:solidFill>
                <a:srgbClr val="0000FF"/>
              </a:solidFill>
              <a:prstDash val="sysDot"/>
              <a:headEnd type="arrow" w="lg" len="lg"/>
              <a:tailEnd type="arrow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243229" y="4501435"/>
              <a:ext cx="1485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i="1" dirty="0">
                  <a:solidFill>
                    <a:srgbClr val="0000FF"/>
                  </a:solidFill>
                </a:rPr>
                <a:t>Missing</a:t>
              </a:r>
              <a:r>
                <a:rPr lang="ja-JP" altLang="en-US" i="1" dirty="0">
                  <a:solidFill>
                    <a:srgbClr val="0000FF"/>
                  </a:solidFill>
                </a:rPr>
                <a:t> </a:t>
              </a:r>
              <a:r>
                <a:rPr lang="en-US" altLang="ja-JP" i="1" dirty="0">
                  <a:solidFill>
                    <a:srgbClr val="0000FF"/>
                  </a:solidFill>
                </a:rPr>
                <a:t>Link</a:t>
              </a:r>
              <a:endParaRPr lang="en-US" i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pic>
        <p:nvPicPr>
          <p:cNvPr id="1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06" y="1363858"/>
            <a:ext cx="7763400" cy="2892080"/>
          </a:xfrm>
          <a:prstGeom prst="rect">
            <a:avLst/>
          </a:prstGeom>
        </p:spPr>
      </p:pic>
      <p:cxnSp>
        <p:nvCxnSpPr>
          <p:cNvPr id="17" name="Straight Arrow Connector 7"/>
          <p:cNvCxnSpPr/>
          <p:nvPr/>
        </p:nvCxnSpPr>
        <p:spPr>
          <a:xfrm>
            <a:off x="403225" y="4219615"/>
            <a:ext cx="2000494" cy="0"/>
          </a:xfrm>
          <a:prstGeom prst="straightConnector1">
            <a:avLst/>
          </a:prstGeom>
          <a:ln w="41275">
            <a:solidFill>
              <a:srgbClr val="0000FF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9"/>
          <p:cNvCxnSpPr/>
          <p:nvPr/>
        </p:nvCxnSpPr>
        <p:spPr>
          <a:xfrm flipH="1">
            <a:off x="5524968" y="4219613"/>
            <a:ext cx="3341220" cy="0"/>
          </a:xfrm>
          <a:prstGeom prst="straightConnector1">
            <a:avLst/>
          </a:prstGeom>
          <a:ln w="41275">
            <a:solidFill>
              <a:srgbClr val="0000FF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806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41DE03-5E1D-304A-9EB5-9B825A326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Chemical Variation </a:t>
            </a:r>
            <a:r>
              <a:rPr lang="en-US" altLang="ja-JP" dirty="0"/>
              <a:t>in Low-Mass Sources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7702E6-EF9C-E143-BCF7-8AC757CE9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E5B7299-C682-1349-B188-F23FA0ED8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Early Phase of Star Formation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22D5349-BE76-FB47-A198-A25715BE66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627B094-9365-2043-A89F-15089CBAD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16" y="1308494"/>
            <a:ext cx="7667084" cy="5111389"/>
          </a:xfrm>
          <a:prstGeom prst="rect">
            <a:avLst/>
          </a:prstGeom>
        </p:spPr>
      </p:pic>
      <p:pic>
        <p:nvPicPr>
          <p:cNvPr id="12" name="Picture 2" descr="DSC00351">
            <a:extLst>
              <a:ext uri="{FF2B5EF4-FFF2-40B4-BE49-F238E27FC236}">
                <a16:creationId xmlns:a16="http://schemas.microsoft.com/office/drawing/2014/main" id="{164A4B4E-3E82-E544-9D6D-B691E21CB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5" y="3425230"/>
            <a:ext cx="3918148" cy="293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E3DFE0A-57F4-E441-84F5-4B4E7C67C8A2}"/>
              </a:ext>
            </a:extLst>
          </p:cNvPr>
          <p:cNvSpPr txBox="1"/>
          <p:nvPr/>
        </p:nvSpPr>
        <p:spPr>
          <a:xfrm>
            <a:off x="5687440" y="1980064"/>
            <a:ext cx="2440430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800" dirty="0">
                <a:solidFill>
                  <a:srgbClr val="0070C0"/>
                </a:solidFill>
              </a:rPr>
              <a:t>WCCC source</a:t>
            </a:r>
            <a:endParaRPr kumimoji="1" lang="ja-JP" altLang="en-US" sz="2800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C9390D-E01F-5241-A2D8-8EFB78701327}"/>
              </a:ext>
            </a:extLst>
          </p:cNvPr>
          <p:cNvSpPr txBox="1"/>
          <p:nvPr/>
        </p:nvSpPr>
        <p:spPr>
          <a:xfrm>
            <a:off x="6173822" y="2913804"/>
            <a:ext cx="1954047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2800" dirty="0">
                <a:solidFill>
                  <a:srgbClr val="FF0000"/>
                </a:solidFill>
              </a:rPr>
              <a:t>Hot </a:t>
            </a:r>
            <a:r>
              <a:rPr lang="en-US" altLang="ja-JP" sz="2800" dirty="0" err="1">
                <a:solidFill>
                  <a:srgbClr val="FF0000"/>
                </a:solidFill>
              </a:rPr>
              <a:t>corino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35D80CB-B1A3-064D-A986-857739145617}"/>
              </a:ext>
            </a:extLst>
          </p:cNvPr>
          <p:cNvSpPr/>
          <p:nvPr/>
        </p:nvSpPr>
        <p:spPr>
          <a:xfrm>
            <a:off x="430454" y="6419320"/>
            <a:ext cx="1954381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lnSpc>
                <a:spcPct val="80000"/>
              </a:lnSpc>
              <a:spcBef>
                <a:spcPts val="26200"/>
              </a:spcBef>
              <a:buClr>
                <a:srgbClr val="DD8047"/>
              </a:buClr>
              <a:buSzPct val="60000"/>
            </a:pPr>
            <a:r>
              <a:rPr lang="en-US" altLang="ja-JP" sz="1600" spc="-100" dirty="0">
                <a:solidFill>
                  <a:prstClr val="black"/>
                </a:solidFill>
              </a:rPr>
              <a:t>(</a:t>
            </a:r>
            <a:r>
              <a:rPr lang="en-AU" altLang="ja-JP" sz="1600" spc="-100" dirty="0" err="1">
                <a:solidFill>
                  <a:prstClr val="black"/>
                </a:solidFill>
              </a:rPr>
              <a:t>Lefloch</a:t>
            </a:r>
            <a:r>
              <a:rPr lang="en-AU" altLang="ja-JP" sz="1600" spc="-100" dirty="0">
                <a:solidFill>
                  <a:prstClr val="black"/>
                </a:solidFill>
              </a:rPr>
              <a:t>, et al. 2018</a:t>
            </a:r>
            <a:r>
              <a:rPr lang="en-US" altLang="ja-JP" sz="1600" spc="-1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40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398437-41FF-D746-84D8-008B73BF6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68" y="228600"/>
            <a:ext cx="8572320" cy="75723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Chemical Variation in Disk-Forming Regions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D7266F0-B2ED-7041-B525-2751BECF4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9A42948-8F48-C04A-BDD5-011E1927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810A25A-5301-104B-9622-354A1E5A531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spcBef>
                <a:spcPts val="1300"/>
              </a:spcBef>
              <a:buNone/>
            </a:pPr>
            <a:r>
              <a:rPr kumimoji="1" lang="en-US" altLang="ja-JP" sz="2800" dirty="0"/>
              <a:t>ALMA view of chemistry in young low-mass sources</a:t>
            </a:r>
          </a:p>
          <a:p>
            <a:pPr>
              <a:spcBef>
                <a:spcPts val="2500"/>
              </a:spcBef>
            </a:pPr>
            <a:r>
              <a:rPr kumimoji="1" lang="en-US" altLang="ja-JP" sz="3300" dirty="0"/>
              <a:t>1. </a:t>
            </a:r>
            <a:r>
              <a:rPr lang="en-US" altLang="ja-JP" sz="3300" dirty="0"/>
              <a:t>Warm carbon-chain chemistry sources</a:t>
            </a:r>
            <a:endParaRPr kumimoji="1" lang="en-US" altLang="ja-JP" sz="3300" dirty="0"/>
          </a:p>
          <a:p>
            <a:pPr>
              <a:spcBef>
                <a:spcPts val="7300"/>
              </a:spcBef>
            </a:pPr>
            <a:r>
              <a:rPr lang="en-US" altLang="ja-JP" sz="3300" dirty="0"/>
              <a:t>2. Hot </a:t>
            </a:r>
            <a:r>
              <a:rPr lang="en-US" altLang="ja-JP" sz="3300" dirty="0" err="1"/>
              <a:t>corino</a:t>
            </a:r>
            <a:r>
              <a:rPr lang="en-US" altLang="ja-JP" sz="3300" dirty="0"/>
              <a:t> sources</a:t>
            </a:r>
            <a:endParaRPr kumimoji="1" lang="en-US" altLang="ja-JP" sz="3300" dirty="0"/>
          </a:p>
          <a:p>
            <a:pPr>
              <a:spcBef>
                <a:spcPts val="4900"/>
              </a:spcBef>
            </a:pPr>
            <a:r>
              <a:rPr kumimoji="1" lang="en-US" altLang="ja-JP" sz="3300" dirty="0"/>
              <a:t>3</a:t>
            </a:r>
            <a:r>
              <a:rPr lang="en-US" altLang="ja-JP" sz="3300" dirty="0"/>
              <a:t>. Hybrid sources</a:t>
            </a:r>
            <a:endParaRPr kumimoji="1" lang="en-US" altLang="ja-JP" sz="3300" dirty="0"/>
          </a:p>
          <a:p>
            <a:pPr>
              <a:spcBef>
                <a:spcPts val="4900"/>
              </a:spcBef>
            </a:pPr>
            <a:r>
              <a:rPr kumimoji="1" lang="en-US" altLang="ja-JP" sz="3300" dirty="0"/>
              <a:t>4. Unified Picture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327414-C5C3-8B4D-8E6D-27BD67F6207E}"/>
              </a:ext>
            </a:extLst>
          </p:cNvPr>
          <p:cNvSpPr txBox="1"/>
          <p:nvPr/>
        </p:nvSpPr>
        <p:spPr>
          <a:xfrm>
            <a:off x="4533089" y="2532278"/>
            <a:ext cx="4333099" cy="234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defTabSz="914400">
              <a:lnSpc>
                <a:spcPct val="80000"/>
              </a:lnSpc>
              <a:spcBef>
                <a:spcPts val="4900"/>
              </a:spcBef>
              <a:buClr>
                <a:srgbClr val="94B6D2"/>
              </a:buClr>
              <a:buSzPct val="70000"/>
            </a:pPr>
            <a:r>
              <a:rPr lang="en-US" altLang="ja-JP" sz="3000" spc="-100" dirty="0">
                <a:solidFill>
                  <a:prstClr val="black"/>
                </a:solidFill>
              </a:rPr>
              <a:t>− L1527</a:t>
            </a:r>
          </a:p>
          <a:p>
            <a:pPr marL="365760" lvl="1" defTabSz="914400">
              <a:lnSpc>
                <a:spcPct val="80000"/>
              </a:lnSpc>
              <a:spcBef>
                <a:spcPts val="3700"/>
              </a:spcBef>
              <a:buClr>
                <a:srgbClr val="94B6D2"/>
              </a:buClr>
              <a:buSzPct val="70000"/>
            </a:pPr>
            <a:r>
              <a:rPr lang="en-US" altLang="ja-JP" sz="3000" spc="-100" dirty="0">
                <a:solidFill>
                  <a:prstClr val="black"/>
                </a:solidFill>
              </a:rPr>
              <a:t>− IRAS 16293-2422</a:t>
            </a:r>
          </a:p>
          <a:p>
            <a:pPr marL="365760" lvl="1" defTabSz="914400">
              <a:lnSpc>
                <a:spcPct val="80000"/>
              </a:lnSpc>
              <a:spcBef>
                <a:spcPts val="5200"/>
              </a:spcBef>
              <a:buClr>
                <a:srgbClr val="94B6D2"/>
              </a:buClr>
              <a:buSzPct val="70000"/>
            </a:pPr>
            <a:r>
              <a:rPr lang="en-US" altLang="ja-JP" sz="3000" spc="-100" dirty="0">
                <a:solidFill>
                  <a:prstClr val="black"/>
                </a:solidFill>
              </a:rPr>
              <a:t>− L483 &amp; B335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3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2402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004558FF-A6A0-724A-A8A0-597418F9C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L1527</a:t>
            </a:r>
          </a:p>
          <a:p>
            <a:r>
              <a:rPr lang="en-US" altLang="ja-JP" dirty="0"/>
              <a:t>Infalling-Rotating Envelope model</a:t>
            </a:r>
          </a:p>
          <a:p>
            <a:r>
              <a:rPr kumimoji="1" lang="en-US" altLang="ja-JP" dirty="0"/>
              <a:t>Chemical C</a:t>
            </a:r>
            <a:r>
              <a:rPr lang="en-US" altLang="ja-JP" dirty="0"/>
              <a:t>hange</a:t>
            </a:r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1F41E6D-ACD9-6943-81AE-D745149E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1. Warm Carbon-Chain Chemistry Sources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847A78-ECAE-3C41-9A43-902762B3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30B61F-2A4D-6543-B377-5D66ECBB4C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792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1. WCCC: L1527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AU" altLang="ja-JP" dirty="0"/>
              <a:t>IRAS 04368+2557</a:t>
            </a:r>
          </a:p>
          <a:p>
            <a:pPr lvl="2"/>
            <a:r>
              <a:rPr lang="en-AU" altLang="ja-JP" dirty="0"/>
              <a:t>Class 0/I protostar in Taurus (</a:t>
            </a:r>
            <a:r>
              <a:rPr lang="en-AU" altLang="ja-JP" i="1" dirty="0"/>
              <a:t>d</a:t>
            </a:r>
            <a:r>
              <a:rPr lang="en-AU" altLang="ja-JP" dirty="0"/>
              <a:t> = 137 pc)</a:t>
            </a:r>
            <a:endParaRPr kumimoji="1" lang="en-AU" altLang="ja-JP" dirty="0"/>
          </a:p>
          <a:p>
            <a:pPr lvl="1"/>
            <a:r>
              <a:rPr kumimoji="1" lang="en-US" altLang="ja-JP" dirty="0"/>
              <a:t>Warm carbon-chain chemistry</a:t>
            </a:r>
          </a:p>
          <a:p>
            <a:pPr lvl="1"/>
            <a:r>
              <a:rPr kumimoji="1" lang="en-US" altLang="ja-JP" dirty="0"/>
              <a:t>↓</a:t>
            </a:r>
            <a:r>
              <a:rPr kumimoji="1" lang="en-AU" altLang="ja-JP" dirty="0"/>
              <a:t>c-C</a:t>
            </a:r>
            <a:r>
              <a:rPr kumimoji="1" lang="en-AU" altLang="ja-JP" baseline="-25000" dirty="0"/>
              <a:t>3</a:t>
            </a:r>
            <a:r>
              <a:rPr kumimoji="1" lang="en-AU" altLang="ja-JP" dirty="0"/>
              <a:t>H</a:t>
            </a:r>
            <a:r>
              <a:rPr kumimoji="1" lang="en-AU" altLang="ja-JP" baseline="-25000" dirty="0"/>
              <a:t>2</a:t>
            </a:r>
            <a:r>
              <a:rPr kumimoji="1" lang="en-AU" altLang="ja-JP" dirty="0"/>
              <a:t> observed with ALMA</a:t>
            </a:r>
            <a:r>
              <a:rPr kumimoji="1" lang="en-AU" altLang="ja-JP" sz="2400" dirty="0"/>
              <a:t> (Sakai et al. 2014a)</a:t>
            </a:r>
            <a:endParaRPr kumimoji="1" lang="en-US" altLang="ja-JP" sz="2400" dirty="0"/>
          </a:p>
          <a:p>
            <a:pPr lvl="2"/>
            <a:r>
              <a:rPr lang="en-US" altLang="ja-JP" dirty="0"/>
              <a:t>Resolution: ~0</a:t>
            </a:r>
            <a:r>
              <a:rPr lang="en-US" altLang="ja-JP" spc="-600" dirty="0"/>
              <a:t>”</a:t>
            </a:r>
            <a:r>
              <a:rPr lang="en-US" altLang="ja-JP" dirty="0"/>
              <a:t>.9, ~0.15 km/s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8" y="3301888"/>
            <a:ext cx="8129058" cy="3081809"/>
          </a:xfrm>
          <a:prstGeom prst="rect">
            <a:avLst/>
          </a:prstGeom>
        </p:spPr>
      </p:pic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560661" y="2850654"/>
            <a:ext cx="4305527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228600" defTabSz="914400">
              <a:lnSpc>
                <a:spcPct val="80000"/>
              </a:lnSpc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altLang="ja-JP" sz="2200" spc="-100" dirty="0">
                <a:solidFill>
                  <a:prstClr val="black"/>
                </a:solidFill>
              </a:rPr>
              <a:t>Spin-up structure</a:t>
            </a:r>
          </a:p>
        </p:txBody>
      </p:sp>
      <p:grpSp>
        <p:nvGrpSpPr>
          <p:cNvPr id="3" name="Group 2"/>
          <p:cNvGrpSpPr/>
          <p:nvPr/>
        </p:nvGrpSpPr>
        <p:grpSpPr>
          <a:xfrm rot="5400000">
            <a:off x="6268024" y="4228362"/>
            <a:ext cx="2107887" cy="929490"/>
            <a:chOff x="1987348" y="4525425"/>
            <a:chExt cx="2107887" cy="1124683"/>
          </a:xfrm>
        </p:grpSpPr>
        <p:sp>
          <p:nvSpPr>
            <p:cNvPr id="9" name="Freeform 8"/>
            <p:cNvSpPr/>
            <p:nvPr/>
          </p:nvSpPr>
          <p:spPr>
            <a:xfrm rot="16200000">
              <a:off x="2179439" y="4333334"/>
              <a:ext cx="409572" cy="793754"/>
            </a:xfrm>
            <a:custGeom>
              <a:avLst/>
              <a:gdLst>
                <a:gd name="connsiteX0" fmla="*/ 0 w 236175"/>
                <a:gd name="connsiteY0" fmla="*/ 0 h 882316"/>
                <a:gd name="connsiteX1" fmla="*/ 53473 w 236175"/>
                <a:gd name="connsiteY1" fmla="*/ 530281 h 882316"/>
                <a:gd name="connsiteX2" fmla="*/ 236175 w 236175"/>
                <a:gd name="connsiteY2" fmla="*/ 882316 h 88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175" h="882316">
                  <a:moveTo>
                    <a:pt x="0" y="0"/>
                  </a:moveTo>
                  <a:cubicBezTo>
                    <a:pt x="7055" y="191614"/>
                    <a:pt x="14111" y="383228"/>
                    <a:pt x="53473" y="530281"/>
                  </a:cubicBezTo>
                  <a:cubicBezTo>
                    <a:pt x="92835" y="677334"/>
                    <a:pt x="236175" y="882316"/>
                    <a:pt x="236175" y="882316"/>
                  </a:cubicBezTo>
                </a:path>
              </a:pathLst>
            </a:custGeom>
            <a:ln w="25400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5400000">
              <a:off x="3493572" y="5048445"/>
              <a:ext cx="409572" cy="793754"/>
            </a:xfrm>
            <a:custGeom>
              <a:avLst/>
              <a:gdLst>
                <a:gd name="connsiteX0" fmla="*/ 0 w 236175"/>
                <a:gd name="connsiteY0" fmla="*/ 0 h 882316"/>
                <a:gd name="connsiteX1" fmla="*/ 53473 w 236175"/>
                <a:gd name="connsiteY1" fmla="*/ 530281 h 882316"/>
                <a:gd name="connsiteX2" fmla="*/ 236175 w 236175"/>
                <a:gd name="connsiteY2" fmla="*/ 882316 h 88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175" h="882316">
                  <a:moveTo>
                    <a:pt x="0" y="0"/>
                  </a:moveTo>
                  <a:cubicBezTo>
                    <a:pt x="7055" y="191614"/>
                    <a:pt x="14111" y="383228"/>
                    <a:pt x="53473" y="530281"/>
                  </a:cubicBezTo>
                  <a:cubicBezTo>
                    <a:pt x="92835" y="677334"/>
                    <a:pt x="236175" y="882316"/>
                    <a:pt x="236175" y="882316"/>
                  </a:cubicBezTo>
                </a:path>
              </a:pathLst>
            </a:custGeom>
            <a:ln w="25400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直線矢印コネクタ 30"/>
          <p:cNvCxnSpPr/>
          <p:nvPr/>
        </p:nvCxnSpPr>
        <p:spPr>
          <a:xfrm>
            <a:off x="6848607" y="4070409"/>
            <a:ext cx="347104" cy="301753"/>
          </a:xfrm>
          <a:prstGeom prst="straightConnector1">
            <a:avLst/>
          </a:prstGeom>
          <a:ln w="44450" cap="rnd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5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191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>
          <a:xfrm>
            <a:off x="4005080" y="1363663"/>
            <a:ext cx="4862787" cy="5001052"/>
          </a:xfrm>
        </p:spPr>
        <p:txBody>
          <a:bodyPr>
            <a:normAutofit/>
          </a:bodyPr>
          <a:lstStyle/>
          <a:p>
            <a:pPr>
              <a:spcBef>
                <a:spcPts val="700"/>
              </a:spcBef>
            </a:pPr>
            <a:r>
              <a:rPr lang="en-AU" altLang="ja-JP" dirty="0"/>
              <a:t>Assumptions</a:t>
            </a:r>
          </a:p>
          <a:p>
            <a:pPr lvl="1"/>
            <a:r>
              <a:rPr kumimoji="1" lang="en-AU" altLang="ja-JP" sz="2000" dirty="0"/>
              <a:t>Particle motion</a:t>
            </a:r>
          </a:p>
          <a:p>
            <a:pPr lvl="1"/>
            <a:r>
              <a:rPr kumimoji="1" lang="en-AU" altLang="ja-JP" sz="2000" dirty="0"/>
              <a:t>Optically thin, </a:t>
            </a:r>
            <a:r>
              <a:rPr kumimoji="1" lang="en-AU" altLang="ja-JP" sz="2000" i="1" dirty="0"/>
              <a:t>n</a:t>
            </a:r>
            <a:r>
              <a:rPr kumimoji="1" lang="en-AU" altLang="ja-JP" sz="2000" dirty="0"/>
              <a:t> </a:t>
            </a:r>
            <a:r>
              <a:rPr kumimoji="1" lang="en-US" altLang="ja-JP" sz="2000" dirty="0"/>
              <a:t>∝ </a:t>
            </a:r>
            <a:r>
              <a:rPr kumimoji="1" lang="en-US" altLang="ja-JP" sz="2000" i="1" dirty="0"/>
              <a:t>r </a:t>
            </a:r>
            <a:r>
              <a:rPr kumimoji="1" lang="en-US" altLang="ja-JP" sz="2000" baseline="30000" dirty="0"/>
              <a:t>-1.5</a:t>
            </a:r>
          </a:p>
          <a:p>
            <a:pPr lvl="1"/>
            <a:r>
              <a:rPr lang="en-US" altLang="ja-JP" sz="2000" dirty="0"/>
              <a:t>Convolution:</a:t>
            </a:r>
            <a:r>
              <a:rPr lang="ja-JP" altLang="en-US" sz="2000" dirty="0"/>
              <a:t> </a:t>
            </a:r>
            <a:r>
              <a:rPr lang="en-US" altLang="ja-JP" sz="2000" dirty="0"/>
              <a:t>Line width, Resolution</a:t>
            </a:r>
          </a:p>
          <a:p>
            <a:pPr>
              <a:spcBef>
                <a:spcPts val="1300"/>
              </a:spcBef>
            </a:pPr>
            <a:r>
              <a:rPr kumimoji="1" lang="en-US" altLang="ja-JP" dirty="0"/>
              <a:t>Parameters</a:t>
            </a:r>
          </a:p>
          <a:p>
            <a:pPr lvl="1"/>
            <a:r>
              <a:rPr lang="en-US" altLang="ja-JP" sz="2000" i="1" dirty="0"/>
              <a:t>M</a:t>
            </a:r>
            <a:r>
              <a:rPr lang="en-US" altLang="ja-JP" sz="2000" dirty="0"/>
              <a:t>: Mass</a:t>
            </a:r>
          </a:p>
          <a:p>
            <a:pPr lvl="1"/>
            <a:r>
              <a:rPr lang="en-US" altLang="ja-JP" sz="2000" i="1" dirty="0" err="1"/>
              <a:t>r</a:t>
            </a:r>
            <a:r>
              <a:rPr lang="en-US" altLang="ja-JP" sz="2000" baseline="-25000" dirty="0" err="1"/>
              <a:t>CB</a:t>
            </a:r>
            <a:r>
              <a:rPr lang="en-US" altLang="ja-JP" sz="2000" dirty="0"/>
              <a:t>: Radius of the CB</a:t>
            </a:r>
            <a:br>
              <a:rPr lang="en-US" altLang="ja-JP" sz="2000" dirty="0"/>
            </a:br>
            <a:endParaRPr lang="en-US" altLang="ja-JP" sz="2000" dirty="0"/>
          </a:p>
          <a:p>
            <a:pPr marL="1544400">
              <a:spcBef>
                <a:spcPts val="3700"/>
              </a:spcBef>
            </a:pPr>
            <a:r>
              <a:rPr lang="en-US" altLang="ja-JP" dirty="0"/>
              <a:t>Velocity Field</a:t>
            </a:r>
          </a:p>
        </p:txBody>
      </p:sp>
      <p:grpSp>
        <p:nvGrpSpPr>
          <p:cNvPr id="8" name="図形グループ 7"/>
          <p:cNvGrpSpPr/>
          <p:nvPr/>
        </p:nvGrpSpPr>
        <p:grpSpPr>
          <a:xfrm>
            <a:off x="6156198" y="4822173"/>
            <a:ext cx="2090179" cy="1189342"/>
            <a:chOff x="5805025" y="5425352"/>
            <a:chExt cx="2362050" cy="1344040"/>
          </a:xfrm>
        </p:grpSpPr>
        <p:pic>
          <p:nvPicPr>
            <p:cNvPr id="9" name="図 8" descr="formula_Vinf.ai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323" y="6014169"/>
              <a:ext cx="2317752" cy="755223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9600" y="5425352"/>
              <a:ext cx="1666697" cy="781264"/>
            </a:xfrm>
            <a:prstGeom prst="rect">
              <a:avLst/>
            </a:prstGeom>
          </p:spPr>
        </p:pic>
        <p:sp>
          <p:nvSpPr>
            <p:cNvPr id="11" name="左大かっこ 10"/>
            <p:cNvSpPr/>
            <p:nvPr/>
          </p:nvSpPr>
          <p:spPr>
            <a:xfrm>
              <a:off x="5805025" y="5634192"/>
              <a:ext cx="109342" cy="882230"/>
            </a:xfrm>
            <a:prstGeom prst="leftBracket">
              <a:avLst/>
            </a:prstGeom>
            <a:noFill/>
            <a:ln w="317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正方形/長方形 11"/>
          <p:cNvSpPr/>
          <p:nvPr/>
        </p:nvSpPr>
        <p:spPr>
          <a:xfrm>
            <a:off x="5989928" y="3173704"/>
            <a:ext cx="268550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880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AU" altLang="ja-JP" sz="2000" i="1" spc="-100" dirty="0" err="1">
                <a:solidFill>
                  <a:prstClr val="black"/>
                </a:solidFill>
              </a:rPr>
              <a:t>i</a:t>
            </a:r>
            <a:r>
              <a:rPr lang="en-AU" altLang="ja-JP" sz="2000" spc="-100" dirty="0">
                <a:solidFill>
                  <a:prstClr val="black"/>
                </a:solidFill>
              </a:rPr>
              <a:t>: Inclination angle</a:t>
            </a: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96" y="3734135"/>
            <a:ext cx="1849600" cy="684202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6615991" y="5903396"/>
            <a:ext cx="22426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/>
              <a:t>(Oya</a:t>
            </a:r>
            <a:r>
              <a:rPr lang="ja-JP" altLang="ja-JP" sz="2000" dirty="0"/>
              <a:t> </a:t>
            </a:r>
            <a:r>
              <a:rPr lang="en-US" altLang="ja-JP" sz="2000" dirty="0"/>
              <a:t>et</a:t>
            </a:r>
            <a:r>
              <a:rPr lang="ja-JP" altLang="en-US" sz="2000" dirty="0"/>
              <a:t> </a:t>
            </a:r>
            <a:r>
              <a:rPr lang="en-US" altLang="ja-JP" sz="2000" dirty="0"/>
              <a:t>al. 2014)</a:t>
            </a:r>
            <a:endParaRPr lang="ja-JP" altLang="en-US" sz="2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9" y="1363663"/>
            <a:ext cx="5289975" cy="5005058"/>
          </a:xfrm>
          <a:prstGeom prst="rect">
            <a:avLst/>
          </a:prstGeom>
        </p:spPr>
      </p:pic>
      <p:cxnSp>
        <p:nvCxnSpPr>
          <p:cNvPr id="21" name="直線矢印コネクタ 20"/>
          <p:cNvCxnSpPr/>
          <p:nvPr/>
        </p:nvCxnSpPr>
        <p:spPr>
          <a:xfrm>
            <a:off x="548523" y="2116965"/>
            <a:ext cx="1170803" cy="787173"/>
          </a:xfrm>
          <a:prstGeom prst="straightConnector1">
            <a:avLst/>
          </a:prstGeom>
          <a:ln w="50800">
            <a:solidFill>
              <a:srgbClr val="FF0000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円/楕円 21"/>
          <p:cNvSpPr/>
          <p:nvPr/>
        </p:nvSpPr>
        <p:spPr>
          <a:xfrm>
            <a:off x="2526818" y="3949099"/>
            <a:ext cx="1759511" cy="654875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1329557" y="2434286"/>
            <a:ext cx="1236951" cy="1249807"/>
          </a:xfrm>
          <a:prstGeom prst="ellipse">
            <a:avLst/>
          </a:prstGeom>
          <a:noFill/>
          <a:ln w="101600">
            <a:solidFill>
              <a:srgbClr val="FF0000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AU" altLang="ja-JP" dirty="0"/>
              <a:t>1. WCCC: Infalling</a:t>
            </a:r>
            <a:r>
              <a:rPr kumimoji="1" lang="en-US" altLang="ja-JP" dirty="0"/>
              <a:t>-</a:t>
            </a:r>
            <a:r>
              <a:rPr kumimoji="1" lang="en-AU" altLang="ja-JP" dirty="0"/>
              <a:t>Rotating Envelope</a:t>
            </a:r>
            <a:endParaRPr kumimoji="1" lang="ja-JP" alt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33688" y="1107050"/>
            <a:ext cx="8890203" cy="5517175"/>
            <a:chOff x="133687" y="1107048"/>
            <a:chExt cx="8890203" cy="5517175"/>
          </a:xfrm>
        </p:grpSpPr>
        <p:sp>
          <p:nvSpPr>
            <p:cNvPr id="4" name="Rectangle 3"/>
            <p:cNvSpPr/>
            <p:nvPr/>
          </p:nvSpPr>
          <p:spPr>
            <a:xfrm>
              <a:off x="133687" y="1303500"/>
              <a:ext cx="8890203" cy="506121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図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915" y="1107048"/>
              <a:ext cx="5517175" cy="5517175"/>
            </a:xfrm>
            <a:prstGeom prst="rect">
              <a:avLst/>
            </a:prstGeom>
          </p:spPr>
        </p:pic>
      </p:grp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24" name="日付プレースホルダー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6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53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 dirty="0" err="1"/>
              <a:t>Infalling</a:t>
            </a:r>
            <a:r>
              <a:rPr lang="en-US" altLang="ja-JP" dirty="0"/>
              <a:t>-rotating envelope model for L1527</a:t>
            </a:r>
          </a:p>
          <a:p>
            <a:pPr marL="0" indent="0" algn="r">
              <a:spcBef>
                <a:spcPts val="33700"/>
              </a:spcBef>
              <a:buNone/>
            </a:pPr>
            <a:r>
              <a:rPr lang="en-US" altLang="ja-JP" sz="2400" spc="-120" dirty="0"/>
              <a:t>→ </a:t>
            </a:r>
            <a:r>
              <a:rPr lang="en-US" altLang="ja-JP" sz="2400" i="1" spc="-120" dirty="0" err="1"/>
              <a:t>r</a:t>
            </a:r>
            <a:r>
              <a:rPr lang="en-US" altLang="ja-JP" sz="2400" spc="-120" baseline="-25000" dirty="0" err="1"/>
              <a:t>CB</a:t>
            </a:r>
            <a:r>
              <a:rPr lang="en-US" altLang="ja-JP" sz="2400" spc="-120" dirty="0"/>
              <a:t> = 100 ± 20 au, </a:t>
            </a:r>
            <a:r>
              <a:rPr lang="en-US" altLang="ja-JP" sz="2400" i="1" spc="-120" dirty="0"/>
              <a:t>M</a:t>
            </a:r>
            <a:r>
              <a:rPr lang="en-US" altLang="ja-JP" sz="2400" spc="-120" dirty="0"/>
              <a:t> = 0.18 ± 0.02 </a:t>
            </a:r>
            <a:r>
              <a:rPr lang="en-AU" altLang="ja-JP" sz="2400" i="1" spc="-120" dirty="0"/>
              <a:t>M</a:t>
            </a:r>
            <a:r>
              <a:rPr lang="ja-JP" altLang="en-US" sz="2400" spc="-120" baseline="-25000" dirty="0"/>
              <a:t>⦿</a:t>
            </a:r>
            <a:r>
              <a:rPr lang="ja-JP" altLang="en-US" sz="2400" spc="-120" dirty="0"/>
              <a:t> </a:t>
            </a:r>
            <a:r>
              <a:rPr lang="en-US" altLang="ja-JP" sz="2400" spc="-120" dirty="0"/>
              <a:t>(</a:t>
            </a:r>
            <a:r>
              <a:rPr lang="en-US" altLang="ja-JP" sz="2400" i="1" spc="-120" dirty="0" err="1"/>
              <a:t>i</a:t>
            </a:r>
            <a:r>
              <a:rPr lang="en-US" altLang="ja-JP" sz="2400" spc="-120" dirty="0"/>
              <a:t> = 85º)</a:t>
            </a:r>
            <a:r>
              <a:rPr lang="en-US" altLang="ja-JP" sz="2200" spc="-120" dirty="0"/>
              <a:t> (Sakai et al. 2014a,b)</a:t>
            </a:r>
            <a:endParaRPr lang="en-AU" altLang="ja-JP" sz="2200" spc="-120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5"/>
          <a:stretch/>
        </p:blipFill>
        <p:spPr>
          <a:xfrm>
            <a:off x="559857" y="1871548"/>
            <a:ext cx="8411724" cy="402149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/>
          <a:stretch/>
        </p:blipFill>
        <p:spPr>
          <a:xfrm>
            <a:off x="559856" y="1869818"/>
            <a:ext cx="8409313" cy="4021497"/>
          </a:xfrm>
          <a:prstGeom prst="rect">
            <a:avLst/>
          </a:prstGeom>
        </p:spPr>
      </p:pic>
      <p:pic>
        <p:nvPicPr>
          <p:cNvPr id="10" name="図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7"/>
          <a:stretch/>
        </p:blipFill>
        <p:spPr>
          <a:xfrm>
            <a:off x="559856" y="1869817"/>
            <a:ext cx="8033814" cy="4021498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6581629" y="2851023"/>
            <a:ext cx="932674" cy="317515"/>
          </a:xfrm>
          <a:prstGeom prst="ellipse">
            <a:avLst/>
          </a:prstGeom>
          <a:solidFill>
            <a:srgbClr val="FF00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6581629" y="4253639"/>
            <a:ext cx="932674" cy="317515"/>
          </a:xfrm>
          <a:prstGeom prst="ellipse">
            <a:avLst/>
          </a:prstGeom>
          <a:solidFill>
            <a:srgbClr val="0000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/>
          <p:cNvCxnSpPr/>
          <p:nvPr/>
        </p:nvCxnSpPr>
        <p:spPr>
          <a:xfrm rot="900000" flipH="1">
            <a:off x="3105157" y="2978073"/>
            <a:ext cx="396882" cy="403509"/>
          </a:xfrm>
          <a:prstGeom prst="straightConnector1">
            <a:avLst/>
          </a:prstGeom>
          <a:ln w="4445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rot="11700000" flipH="1">
            <a:off x="1361906" y="3830646"/>
            <a:ext cx="396882" cy="403509"/>
          </a:xfrm>
          <a:prstGeom prst="straightConnector1">
            <a:avLst/>
          </a:prstGeom>
          <a:ln w="4445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rot="900000" flipH="1">
            <a:off x="3541703" y="2971713"/>
            <a:ext cx="396882" cy="403509"/>
          </a:xfrm>
          <a:prstGeom prst="straightConnector1">
            <a:avLst/>
          </a:prstGeom>
          <a:ln w="4445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rot="11700000" flipH="1">
            <a:off x="914219" y="3824286"/>
            <a:ext cx="396882" cy="403509"/>
          </a:xfrm>
          <a:prstGeom prst="straightConnector1">
            <a:avLst/>
          </a:prstGeom>
          <a:ln w="4445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WCCC: L1527</a:t>
            </a:r>
            <a:endParaRPr kumimoji="1" lang="ja-JP" alt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7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  <p:sp>
        <p:nvSpPr>
          <p:cNvPr id="7" name="四角形吹き出し 6"/>
          <p:cNvSpPr/>
          <p:nvPr/>
        </p:nvSpPr>
        <p:spPr>
          <a:xfrm>
            <a:off x="6835199" y="663632"/>
            <a:ext cx="2113493" cy="1097824"/>
          </a:xfrm>
          <a:prstGeom prst="wedgeRectCallout">
            <a:avLst>
              <a:gd name="adj1" fmla="val -24710"/>
              <a:gd name="adj2" fmla="val 76182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altLang="ja-JP" sz="2000" spc="-100" dirty="0">
                <a:solidFill>
                  <a:schemeClr val="accent1">
                    <a:lumMod val="50000"/>
                  </a:schemeClr>
                </a:solidFill>
              </a:rPr>
              <a:t>See also </a:t>
            </a:r>
          </a:p>
          <a:p>
            <a:pPr algn="ctr"/>
            <a:r>
              <a:rPr lang="en-AU" altLang="ja-JP" sz="2000" spc="-100" dirty="0">
                <a:solidFill>
                  <a:schemeClr val="accent1">
                    <a:lumMod val="50000"/>
                  </a:schemeClr>
                </a:solidFill>
              </a:rPr>
              <a:t>P18 by </a:t>
            </a:r>
            <a:r>
              <a:rPr lang="en-AU" altLang="ja-JP" sz="2000" spc="-100" dirty="0" err="1">
                <a:solidFill>
                  <a:schemeClr val="accent1">
                    <a:lumMod val="50000"/>
                  </a:schemeClr>
                </a:solidFill>
              </a:rPr>
              <a:t>Ilee</a:t>
            </a:r>
            <a:r>
              <a:rPr lang="en-AU" altLang="ja-JP" sz="2000" spc="-100" dirty="0">
                <a:solidFill>
                  <a:schemeClr val="accent1">
                    <a:lumMod val="50000"/>
                  </a:schemeClr>
                </a:solidFill>
              </a:rPr>
              <a:t>, </a:t>
            </a:r>
          </a:p>
          <a:p>
            <a:pPr algn="ctr"/>
            <a:r>
              <a:rPr lang="en-AU" altLang="ja-JP" sz="2000" spc="-100" dirty="0">
                <a:solidFill>
                  <a:schemeClr val="accent1">
                    <a:lumMod val="50000"/>
                  </a:schemeClr>
                </a:solidFill>
              </a:rPr>
              <a:t>P25 by </a:t>
            </a:r>
            <a:r>
              <a:rPr lang="en-AU" altLang="ja-JP" sz="2000" spc="-100" dirty="0" err="1">
                <a:solidFill>
                  <a:schemeClr val="accent1">
                    <a:lumMod val="50000"/>
                  </a:schemeClr>
                </a:solidFill>
              </a:rPr>
              <a:t>Maureira</a:t>
            </a:r>
            <a:endParaRPr lang="ja-JP" altLang="en-US" sz="2000" spc="-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9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A84B194-7E36-764A-B100-AE94E9959B0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7" name="Picture 2" descr="C:\Users\Nami\Documents\研究発表\記者発表\almacycle0\修正カット円盤feb5.jpg">
            <a:extLst>
              <a:ext uri="{FF2B5EF4-FFF2-40B4-BE49-F238E27FC236}">
                <a16:creationId xmlns:a16="http://schemas.microsoft.com/office/drawing/2014/main" id="{6D936D6A-AB5E-5A47-BEC8-4CE48C45E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531440"/>
            <a:ext cx="9169400" cy="880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2169C4-C23F-3440-A048-0DE55F67950A}"/>
              </a:ext>
            </a:extLst>
          </p:cNvPr>
          <p:cNvSpPr txBox="1"/>
          <p:nvPr/>
        </p:nvSpPr>
        <p:spPr>
          <a:xfrm>
            <a:off x="3822539" y="5422426"/>
            <a:ext cx="413995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CCH, c-C</a:t>
            </a:r>
            <a:r>
              <a:rPr lang="en-US" altLang="ja-JP" sz="2800" b="1" baseline="-25000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3</a:t>
            </a: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H</a:t>
            </a:r>
            <a:r>
              <a:rPr lang="en-US" altLang="ja-JP" sz="2800" b="1" baseline="-25000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2</a:t>
            </a: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, CS, H</a:t>
            </a:r>
            <a:r>
              <a:rPr lang="en-US" altLang="ja-JP" sz="2800" b="1" baseline="-25000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2</a:t>
            </a: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FF99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CO</a:t>
            </a:r>
            <a:endParaRPr lang="ja-JP" altLang="en-US" sz="2800" b="1" dirty="0">
              <a:ln w="6350">
                <a:solidFill>
                  <a:srgbClr val="000000"/>
                </a:solidFill>
              </a:ln>
              <a:solidFill>
                <a:srgbClr val="FF99FF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973628" y="1791996"/>
            <a:ext cx="2157037" cy="1658888"/>
            <a:chOff x="1973628" y="1791996"/>
            <a:chExt cx="2157037" cy="1658888"/>
          </a:xfrm>
        </p:grpSpPr>
        <p:sp>
          <p:nvSpPr>
            <p:cNvPr id="9" name="テキスト ボックス 6">
              <a:extLst>
                <a:ext uri="{FF2B5EF4-FFF2-40B4-BE49-F238E27FC236}">
                  <a16:creationId xmlns:a16="http://schemas.microsoft.com/office/drawing/2014/main" id="{7503AC5D-52E8-A44F-BCB6-A4824A407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628" y="1791996"/>
              <a:ext cx="11226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Font typeface="あくあフォント" pitchFamily="1" charset="-128"/>
                <a:buChar char="》"/>
                <a:defRPr kumimoji="1" sz="32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Font typeface="あくあフォント" pitchFamily="1" charset="-128"/>
                <a:buChar char="▷"/>
                <a:defRPr kumimoji="1" sz="28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2pPr>
              <a:lvl3pPr marL="11430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›"/>
                <a:defRPr kumimoji="1" sz="24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3pPr>
              <a:lvl4pPr marL="16002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○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4pPr>
              <a:lvl5pPr marL="20574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ja-JP" sz="2800" b="1" dirty="0">
                  <a:solidFill>
                    <a:srgbClr val="FFFFFF"/>
                  </a:solidFill>
                  <a:latin typeface="Segoe UI Light" panose="020B0502040204020203" pitchFamily="34" charset="0"/>
                  <a:ea typeface="ＭＳ Ｐゴシック" panose="020B0600070205080204" pitchFamily="50" charset="-128"/>
                </a:rPr>
                <a:t>Disk</a:t>
              </a:r>
            </a:p>
          </p:txBody>
        </p:sp>
        <p:cxnSp>
          <p:nvCxnSpPr>
            <p:cNvPr id="10" name="直線矢印コネクタ 7">
              <a:extLst>
                <a:ext uri="{FF2B5EF4-FFF2-40B4-BE49-F238E27FC236}">
                  <a16:creationId xmlns:a16="http://schemas.microsoft.com/office/drawing/2014/main" id="{364B854C-DA02-3842-9284-183A740D68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64107" y="2223723"/>
              <a:ext cx="1366558" cy="1227161"/>
            </a:xfrm>
            <a:prstGeom prst="straightConnector1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1" name="円/楕円 38">
            <a:extLst>
              <a:ext uri="{FF2B5EF4-FFF2-40B4-BE49-F238E27FC236}">
                <a16:creationId xmlns:a16="http://schemas.microsoft.com/office/drawing/2014/main" id="{E1D7B148-0CDF-7041-9985-154FFBDDE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083" y="2693824"/>
            <a:ext cx="2735263" cy="1584325"/>
          </a:xfrm>
          <a:prstGeom prst="ellipse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Font typeface="あくあフォント" pitchFamily="1" charset="-128"/>
              <a:buChar char="》"/>
              <a:defRPr kumimoji="1" sz="32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1pPr>
            <a:lvl2pPr marL="742950" indent="-285750">
              <a:spcBef>
                <a:spcPct val="20000"/>
              </a:spcBef>
              <a:buSzPct val="70000"/>
              <a:buFont typeface="あくあフォント" pitchFamily="1" charset="-128"/>
              <a:buChar char="▷"/>
              <a:defRPr kumimoji="1" sz="28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2pPr>
            <a:lvl3pPr marL="1143000" indent="-228600">
              <a:spcBef>
                <a:spcPct val="20000"/>
              </a:spcBef>
              <a:buSzPct val="70000"/>
              <a:buFont typeface="あくあフォント" pitchFamily="1" charset="-128"/>
              <a:buChar char="›"/>
              <a:defRPr kumimoji="1" sz="24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3pPr>
            <a:lvl4pPr marL="1600200" indent="-228600">
              <a:spcBef>
                <a:spcPct val="20000"/>
              </a:spcBef>
              <a:buSzPct val="70000"/>
              <a:buFont typeface="あくあフォント" pitchFamily="1" charset="-128"/>
              <a:buChar char="○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4pPr>
            <a:lvl5pPr marL="2057400" indent="-228600">
              <a:spcBef>
                <a:spcPct val="20000"/>
              </a:spcBef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ja-JP" altLang="en-US" sz="280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A1992D-3F12-CA47-AC96-A21AA16FE80B}"/>
              </a:ext>
            </a:extLst>
          </p:cNvPr>
          <p:cNvSpPr txBox="1"/>
          <p:nvPr/>
        </p:nvSpPr>
        <p:spPr>
          <a:xfrm>
            <a:off x="5595962" y="1425873"/>
            <a:ext cx="537134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CCFFFF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  <a:sym typeface="Wingdings" pitchFamily="2" charset="2"/>
              </a:rPr>
              <a:t>SO enhancement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2FE6134-7B59-1543-AA5E-FF49D1BE5D1C}"/>
              </a:ext>
            </a:extLst>
          </p:cNvPr>
          <p:cNvSpPr/>
          <p:nvPr/>
        </p:nvSpPr>
        <p:spPr>
          <a:xfrm>
            <a:off x="486404" y="1425873"/>
            <a:ext cx="352839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D5FFAB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H</a:t>
            </a:r>
            <a:r>
              <a:rPr lang="en-US" altLang="ja-JP" sz="2800" b="1" baseline="-25000" dirty="0">
                <a:ln w="6350">
                  <a:solidFill>
                    <a:srgbClr val="000000"/>
                  </a:solidFill>
                </a:ln>
                <a:solidFill>
                  <a:srgbClr val="D5FFAB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2</a:t>
            </a: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D5FFAB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CO, SO, (CH</a:t>
            </a:r>
            <a:r>
              <a:rPr lang="en-US" altLang="ja-JP" sz="2800" b="1" baseline="-25000" dirty="0">
                <a:ln w="6350">
                  <a:solidFill>
                    <a:srgbClr val="000000"/>
                  </a:solidFill>
                </a:ln>
                <a:solidFill>
                  <a:srgbClr val="D5FFAB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3</a:t>
            </a:r>
            <a:r>
              <a:rPr lang="en-US" altLang="ja-JP" sz="2800" b="1" dirty="0">
                <a:ln w="6350">
                  <a:solidFill>
                    <a:srgbClr val="000000"/>
                  </a:solidFill>
                </a:ln>
                <a:solidFill>
                  <a:srgbClr val="D5FFAB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OH) </a:t>
            </a:r>
            <a:endParaRPr lang="ja-JP" altLang="en-US" sz="2800" b="1" dirty="0">
              <a:ln w="6350">
                <a:solidFill>
                  <a:srgbClr val="000000"/>
                </a:solidFill>
              </a:ln>
              <a:solidFill>
                <a:srgbClr val="D5FFAB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5" name="Text Box 67">
            <a:extLst>
              <a:ext uri="{FF2B5EF4-FFF2-40B4-BE49-F238E27FC236}">
                <a16:creationId xmlns:a16="http://schemas.microsoft.com/office/drawing/2014/main" id="{C1796EE8-9A17-BB41-832D-E92930A0C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68" y="5779940"/>
            <a:ext cx="339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Font typeface="あくあフォント" pitchFamily="1" charset="-128"/>
              <a:buChar char="》"/>
              <a:defRPr kumimoji="1" sz="32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1pPr>
            <a:lvl2pPr marL="742950" indent="-285750">
              <a:spcBef>
                <a:spcPct val="20000"/>
              </a:spcBef>
              <a:buSzPct val="70000"/>
              <a:buFont typeface="あくあフォント" pitchFamily="1" charset="-128"/>
              <a:buChar char="▷"/>
              <a:defRPr kumimoji="1" sz="28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2pPr>
            <a:lvl3pPr marL="1143000" indent="-228600">
              <a:spcBef>
                <a:spcPct val="20000"/>
              </a:spcBef>
              <a:buSzPct val="70000"/>
              <a:buFont typeface="あくあフォント" pitchFamily="1" charset="-128"/>
              <a:buChar char="›"/>
              <a:defRPr kumimoji="1" sz="24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3pPr>
            <a:lvl4pPr marL="1600200" indent="-228600">
              <a:spcBef>
                <a:spcPct val="20000"/>
              </a:spcBef>
              <a:buSzPct val="70000"/>
              <a:buFont typeface="あくあフォント" pitchFamily="1" charset="-128"/>
              <a:buChar char="○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4pPr>
            <a:lvl5pPr marL="2057400" indent="-228600">
              <a:spcBef>
                <a:spcPct val="20000"/>
              </a:spcBef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あくあフォント" pitchFamily="1" charset="-128"/>
              <a:buChar char="☆"/>
              <a:defRPr kumimoji="1" sz="2000">
                <a:solidFill>
                  <a:schemeClr val="tx1"/>
                </a:solidFill>
                <a:latin typeface="あくあフォント" pitchFamily="1" charset="-128"/>
                <a:ea typeface="あくあフォント" pitchFamily="1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1600" spc="-100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Sakai et al. Nature, 507, 78</a:t>
            </a:r>
            <a:r>
              <a:rPr lang="ja-JP" altLang="en-US" sz="1600" spc="-100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　</a:t>
            </a:r>
            <a:r>
              <a:rPr lang="en-US" altLang="ja-JP" sz="1600" spc="-100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(2014)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1600" spc="-100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Sakai et al.  </a:t>
            </a:r>
            <a:r>
              <a:rPr lang="en-US" altLang="ja-JP" sz="1600" spc="-100" dirty="0" err="1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ApJ</a:t>
            </a:r>
            <a:r>
              <a:rPr lang="en-US" altLang="ja-JP" sz="1600" spc="-100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rPr>
              <a:t>, 791, L38 (2014)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869EA31-E6D9-E348-85E7-92AF85705CBE}"/>
              </a:ext>
            </a:extLst>
          </p:cNvPr>
          <p:cNvCxnSpPr/>
          <p:nvPr/>
        </p:nvCxnSpPr>
        <p:spPr>
          <a:xfrm flipH="1" flipV="1">
            <a:off x="6300788" y="4293096"/>
            <a:ext cx="1655762" cy="360363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5425306" y="1796339"/>
            <a:ext cx="3604731" cy="1131387"/>
            <a:chOff x="5425306" y="1796339"/>
            <a:chExt cx="3604731" cy="1131387"/>
          </a:xfrm>
        </p:grpSpPr>
        <p:sp>
          <p:nvSpPr>
            <p:cNvPr id="19" name="テキスト ボックス 6">
              <a:extLst>
                <a:ext uri="{FF2B5EF4-FFF2-40B4-BE49-F238E27FC236}">
                  <a16:creationId xmlns:a16="http://schemas.microsoft.com/office/drawing/2014/main" id="{9ACC46D0-AEA0-F448-9FDC-8A6019813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5306" y="1796339"/>
              <a:ext cx="360473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Font typeface="あくあフォント" pitchFamily="1" charset="-128"/>
                <a:buChar char="》"/>
                <a:defRPr kumimoji="1" sz="32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Font typeface="あくあフォント" pitchFamily="1" charset="-128"/>
                <a:buChar char="▷"/>
                <a:defRPr kumimoji="1" sz="28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2pPr>
              <a:lvl3pPr marL="11430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›"/>
                <a:defRPr kumimoji="1" sz="24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3pPr>
              <a:lvl4pPr marL="16002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○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4pPr>
              <a:lvl5pPr marL="20574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ja-JP" sz="2800" b="1" dirty="0">
                  <a:solidFill>
                    <a:srgbClr val="FFFFFF"/>
                  </a:solidFill>
                  <a:latin typeface="Segoe UI Light" panose="020B0502040204020203" pitchFamily="34" charset="0"/>
                  <a:ea typeface="ＭＳ Ｐゴシック" panose="020B0600070205080204" pitchFamily="50" charset="-128"/>
                </a:rPr>
                <a:t>Centrifugal Barrier</a:t>
              </a:r>
              <a:endParaRPr lang="ja-JP" altLang="en-US" sz="2400" b="1" dirty="0">
                <a:solidFill>
                  <a:srgbClr val="FFFFFF"/>
                </a:solidFill>
                <a:latin typeface="Segoe UI Light" panose="020B0502040204020203" pitchFamily="34" charset="0"/>
                <a:ea typeface="ＭＳ Ｐゴシック" panose="020B0600070205080204" pitchFamily="50" charset="-128"/>
              </a:endParaRPr>
            </a:p>
          </p:txBody>
        </p:sp>
        <p:cxnSp>
          <p:nvCxnSpPr>
            <p:cNvPr id="20" name="直線矢印コネクタ 7">
              <a:extLst>
                <a:ext uri="{FF2B5EF4-FFF2-40B4-BE49-F238E27FC236}">
                  <a16:creationId xmlns:a16="http://schemas.microsoft.com/office/drawing/2014/main" id="{FC8FF247-1C88-0444-B96E-1ABEEC0B52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705027" y="2223723"/>
              <a:ext cx="563120" cy="704003"/>
            </a:xfrm>
            <a:prstGeom prst="straightConnector1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" name="Group 16"/>
          <p:cNvGrpSpPr/>
          <p:nvPr/>
        </p:nvGrpSpPr>
        <p:grpSpPr>
          <a:xfrm>
            <a:off x="3281430" y="4475822"/>
            <a:ext cx="5460435" cy="1055719"/>
            <a:chOff x="3281430" y="4475822"/>
            <a:chExt cx="5460435" cy="1055719"/>
          </a:xfrm>
        </p:grpSpPr>
        <p:sp>
          <p:nvSpPr>
            <p:cNvPr id="21" name="テキスト ボックス 6">
              <a:extLst>
                <a:ext uri="{FF2B5EF4-FFF2-40B4-BE49-F238E27FC236}">
                  <a16:creationId xmlns:a16="http://schemas.microsoft.com/office/drawing/2014/main" id="{1BE4A030-CB81-814A-BEC1-9A1A560B51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1430" y="5008321"/>
              <a:ext cx="546043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Font typeface="あくあフォント" pitchFamily="1" charset="-128"/>
                <a:buChar char="》"/>
                <a:defRPr kumimoji="1" sz="32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Font typeface="あくあフォント" pitchFamily="1" charset="-128"/>
                <a:buChar char="▷"/>
                <a:defRPr kumimoji="1" sz="28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2pPr>
              <a:lvl3pPr marL="11430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›"/>
                <a:defRPr kumimoji="1" sz="24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3pPr>
              <a:lvl4pPr marL="16002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○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4pPr>
              <a:lvl5pPr marL="2057400" indent="-228600">
                <a:spcBef>
                  <a:spcPct val="20000"/>
                </a:spcBef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Font typeface="あくあフォント" pitchFamily="1" charset="-128"/>
                <a:buChar char="☆"/>
                <a:defRPr kumimoji="1" sz="2000">
                  <a:solidFill>
                    <a:schemeClr val="tx1"/>
                  </a:solidFill>
                  <a:latin typeface="あくあフォント" pitchFamily="1" charset="-128"/>
                  <a:ea typeface="あくあフォント" pitchFamily="1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ja-JP" sz="2800" b="1" dirty="0">
                  <a:solidFill>
                    <a:srgbClr val="FFFFFF"/>
                  </a:solidFill>
                  <a:latin typeface="Segoe UI Light" panose="020B0502040204020203" pitchFamily="34" charset="0"/>
                  <a:ea typeface="ＭＳ Ｐゴシック" panose="020B0600070205080204" pitchFamily="50" charset="-128"/>
                </a:rPr>
                <a:t>Infalling-Rotating Envelope</a:t>
              </a:r>
            </a:p>
          </p:txBody>
        </p:sp>
        <p:cxnSp>
          <p:nvCxnSpPr>
            <p:cNvPr id="22" name="直線矢印コネクタ 7">
              <a:extLst>
                <a:ext uri="{FF2B5EF4-FFF2-40B4-BE49-F238E27FC236}">
                  <a16:creationId xmlns:a16="http://schemas.microsoft.com/office/drawing/2014/main" id="{D5DB4105-88CC-3349-8C4B-04D90B94E5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892515" y="4475822"/>
              <a:ext cx="636915" cy="555462"/>
            </a:xfrm>
            <a:prstGeom prst="straightConnector1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78D0417D-D456-B746-B127-93F71BE60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</a:rPr>
              <a:t>1. WCCC: Drastic Chemical Change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1F1A9C7-2B3C-AC4A-8EAC-6864B2D48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>
                <a:solidFill>
                  <a:schemeClr val="bg1"/>
                </a:solidFill>
              </a:rPr>
              <a:t>2018/05/16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2B49A29-1045-624E-AF24-CE36AD6A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The Early Phase of Star Formation</a:t>
            </a:r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8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954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927273AE-1056-1346-8A7A-C82433D94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IRAS 16293</a:t>
            </a:r>
            <a:r>
              <a:rPr kumimoji="1" lang="ja-JP" altLang="en-US"/>
              <a:t>−</a:t>
            </a:r>
            <a:r>
              <a:rPr kumimoji="1" lang="en-US" altLang="ja-JP" dirty="0"/>
              <a:t>2422 Source A</a:t>
            </a:r>
          </a:p>
          <a:p>
            <a:r>
              <a:rPr kumimoji="1" lang="en-US" altLang="ja-JP" dirty="0"/>
              <a:t>Comparison with WCCC Sources</a:t>
            </a:r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F9002492-0305-8347-B2E2-5055E8BC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Hot </a:t>
            </a:r>
            <a:r>
              <a:rPr kumimoji="1" lang="en-US" altLang="ja-JP" dirty="0" err="1"/>
              <a:t>Corino</a:t>
            </a:r>
            <a:r>
              <a:rPr kumimoji="1" lang="en-US" altLang="ja-JP" dirty="0"/>
              <a:t> Sources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122F6D-E0D4-AA49-B664-52128089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3AF8B-7793-5F4D-9A46-C47DB4DD84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5025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latin typeface="News Gothic MT"/>
                <a:cs typeface="News Gothic MT"/>
              </a:rPr>
              <a:t>2. Hot </a:t>
            </a:r>
            <a:r>
              <a:rPr lang="en-US" altLang="ja-JP" dirty="0" err="1">
                <a:latin typeface="News Gothic MT"/>
                <a:cs typeface="News Gothic MT"/>
              </a:rPr>
              <a:t>Corino</a:t>
            </a:r>
            <a:r>
              <a:rPr lang="en-US" altLang="ja-JP" dirty="0">
                <a:latin typeface="News Gothic MT"/>
                <a:cs typeface="News Gothic MT"/>
              </a:rPr>
              <a:t>: IRAS 16293−2422</a:t>
            </a:r>
            <a:endParaRPr kumimoji="1" lang="ja-JP" altLang="en-US" dirty="0">
              <a:latin typeface="News Gothic MT"/>
              <a:cs typeface="News Gothic MT"/>
            </a:endParaRP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>
          <a:xfrm>
            <a:off x="295307" y="1363663"/>
            <a:ext cx="8572559" cy="5001052"/>
          </a:xfrm>
        </p:spPr>
        <p:txBody>
          <a:bodyPr>
            <a:normAutofit fontScale="92500" lnSpcReduction="20000"/>
          </a:bodyPr>
          <a:lstStyle/>
          <a:p>
            <a:pPr marL="0" indent="-273600"/>
            <a:r>
              <a:rPr lang="en-AU" altLang="ja-JP" dirty="0"/>
              <a:t>Well-studied low-mass star forming region (Class 0) </a:t>
            </a:r>
          </a:p>
          <a:p>
            <a:pPr marL="0" indent="-273600"/>
            <a:r>
              <a:rPr lang="en-AU" altLang="ja-JP" dirty="0"/>
              <a:t>In </a:t>
            </a:r>
            <a:r>
              <a:rPr lang="en-AU" altLang="ja-JP" dirty="0" err="1"/>
              <a:t>Ophiuchus</a:t>
            </a:r>
            <a:endParaRPr lang="en-AU" altLang="ja-JP" dirty="0"/>
          </a:p>
          <a:p>
            <a:pPr marL="540000" lvl="1">
              <a:spcBef>
                <a:spcPts val="850"/>
              </a:spcBef>
            </a:pPr>
            <a:r>
              <a:rPr lang="en-AU" altLang="ja-JP" sz="2200" dirty="0"/>
              <a:t>Distance</a:t>
            </a:r>
          </a:p>
          <a:p>
            <a:pPr marL="633600" lvl="2">
              <a:spcBef>
                <a:spcPts val="850"/>
              </a:spcBef>
            </a:pPr>
            <a:r>
              <a:rPr lang="en-AU" altLang="ja-JP" i="1" dirty="0"/>
              <a:t>d</a:t>
            </a:r>
            <a:r>
              <a:rPr lang="en-AU" altLang="ja-JP" dirty="0"/>
              <a:t> = 137</a:t>
            </a:r>
            <a:r>
              <a:rPr lang="en-AU" altLang="ja-JP" spc="-150" dirty="0"/>
              <a:t>~</a:t>
            </a:r>
            <a:r>
              <a:rPr lang="en-AU" altLang="ja-JP" dirty="0"/>
              <a:t>147 pc </a:t>
            </a:r>
          </a:p>
          <a:p>
            <a:pPr marL="622800" lvl="2" indent="0">
              <a:spcBef>
                <a:spcPts val="850"/>
              </a:spcBef>
              <a:buNone/>
            </a:pPr>
            <a:r>
              <a:rPr lang="en-AU" altLang="ja-JP" spc="-120" dirty="0"/>
              <a:t>(Ortiz-León et al. 2017)</a:t>
            </a:r>
          </a:p>
          <a:p>
            <a:pPr marL="633600" lvl="2">
              <a:spcBef>
                <a:spcPts val="850"/>
              </a:spcBef>
            </a:pPr>
            <a:r>
              <a:rPr lang="en-AU" altLang="ja-JP" i="1" dirty="0"/>
              <a:t>d</a:t>
            </a:r>
            <a:r>
              <a:rPr lang="en-AU" altLang="ja-JP" dirty="0"/>
              <a:t> = 120 pc </a:t>
            </a:r>
          </a:p>
          <a:p>
            <a:pPr marL="622800" lvl="2" indent="0">
              <a:spcBef>
                <a:spcPts val="850"/>
              </a:spcBef>
              <a:buNone/>
            </a:pPr>
            <a:r>
              <a:rPr lang="en-AU" altLang="ja-JP" dirty="0"/>
              <a:t>(Chandler et al. 2005)</a:t>
            </a:r>
          </a:p>
          <a:p>
            <a:pPr marL="0" indent="-273600">
              <a:spcBef>
                <a:spcPts val="2500"/>
              </a:spcBef>
            </a:pPr>
            <a:r>
              <a:rPr lang="en-US" altLang="ja-JP" dirty="0"/>
              <a:t>Prototypical hot </a:t>
            </a:r>
            <a:r>
              <a:rPr lang="en-US" altLang="ja-JP" dirty="0" err="1"/>
              <a:t>corino</a:t>
            </a:r>
            <a:endParaRPr lang="en-US" altLang="ja-JP" dirty="0"/>
          </a:p>
          <a:p>
            <a:pPr marL="540000" lvl="1">
              <a:spcBef>
                <a:spcPts val="850"/>
              </a:spcBef>
              <a:buClr>
                <a:srgbClr val="94B6D2"/>
              </a:buClr>
            </a:pPr>
            <a:r>
              <a:rPr lang="en-US" altLang="ja-JP" sz="2200" spc="-120" dirty="0">
                <a:solidFill>
                  <a:prstClr val="black"/>
                </a:solidFill>
              </a:rPr>
              <a:t>Complex</a:t>
            </a:r>
            <a:r>
              <a:rPr lang="ja-JP" altLang="en-US" sz="2200" spc="-120" dirty="0">
                <a:solidFill>
                  <a:prstClr val="black"/>
                </a:solidFill>
              </a:rPr>
              <a:t> </a:t>
            </a:r>
            <a:r>
              <a:rPr lang="en-US" altLang="ja-JP" sz="2200" spc="-120" dirty="0">
                <a:solidFill>
                  <a:prstClr val="black"/>
                </a:solidFill>
              </a:rPr>
              <a:t>organic</a:t>
            </a:r>
            <a:r>
              <a:rPr lang="ja-JP" altLang="en-US" sz="2200" spc="-120" dirty="0">
                <a:solidFill>
                  <a:prstClr val="black"/>
                </a:solidFill>
              </a:rPr>
              <a:t> </a:t>
            </a:r>
            <a:r>
              <a:rPr lang="en-US" altLang="ja-JP" sz="2200" spc="-120" dirty="0">
                <a:solidFill>
                  <a:prstClr val="black"/>
                </a:solidFill>
              </a:rPr>
              <a:t>molecules</a:t>
            </a:r>
          </a:p>
          <a:p>
            <a:pPr marL="554400" lvl="1" indent="0">
              <a:spcBef>
                <a:spcPts val="850"/>
              </a:spcBef>
              <a:buClr>
                <a:srgbClr val="94B6D2"/>
              </a:buClr>
              <a:buNone/>
            </a:pPr>
            <a:r>
              <a:rPr lang="en-US" altLang="ja-JP" sz="2200" dirty="0">
                <a:solidFill>
                  <a:prstClr val="black"/>
                </a:solidFill>
              </a:rPr>
              <a:t>(COMs)</a:t>
            </a:r>
            <a:endParaRPr lang="en-AU" altLang="ja-JP" sz="2200" dirty="0">
              <a:solidFill>
                <a:prstClr val="black"/>
              </a:solidFill>
            </a:endParaRPr>
          </a:p>
          <a:p>
            <a:pPr marL="0" indent="-273600">
              <a:spcBef>
                <a:spcPts val="2500"/>
              </a:spcBef>
            </a:pPr>
            <a:r>
              <a:rPr lang="en-US" altLang="ja-JP" dirty="0"/>
              <a:t>Rotation</a:t>
            </a:r>
            <a:r>
              <a:rPr lang="ja-JP" altLang="en-US" dirty="0"/>
              <a:t> </a:t>
            </a:r>
            <a:r>
              <a:rPr lang="en-US" altLang="ja-JP" dirty="0"/>
              <a:t>Motion</a:t>
            </a:r>
            <a:endParaRPr lang="en-AU" altLang="ja-JP" dirty="0"/>
          </a:p>
          <a:p>
            <a:pPr marL="540000" lvl="1">
              <a:spcBef>
                <a:spcPts val="850"/>
              </a:spcBef>
            </a:pPr>
            <a:r>
              <a:rPr lang="en-AU" altLang="ja-JP" sz="2200" dirty="0"/>
              <a:t>In Source A</a:t>
            </a:r>
          </a:p>
          <a:p>
            <a:pPr marL="540000" lvl="1">
              <a:spcBef>
                <a:spcPts val="850"/>
              </a:spcBef>
            </a:pPr>
            <a:r>
              <a:rPr lang="en-AU" altLang="ja-JP" sz="2200" dirty="0"/>
              <a:t>e.g. C</a:t>
            </a:r>
            <a:r>
              <a:rPr lang="en-AU" altLang="ja-JP" sz="2200" baseline="30000" dirty="0"/>
              <a:t>17</a:t>
            </a:r>
            <a:r>
              <a:rPr lang="en-AU" altLang="ja-JP" sz="2200" dirty="0"/>
              <a:t>O, C</a:t>
            </a:r>
            <a:r>
              <a:rPr lang="en-AU" altLang="ja-JP" sz="2200" baseline="30000" dirty="0"/>
              <a:t>34</a:t>
            </a:r>
            <a:r>
              <a:rPr lang="en-AU" altLang="ja-JP" sz="2200" dirty="0"/>
              <a:t>S (SMA + </a:t>
            </a:r>
            <a:r>
              <a:rPr lang="en-AU" altLang="ja-JP" sz="2200" dirty="0" err="1"/>
              <a:t>eSMA</a:t>
            </a:r>
            <a:r>
              <a:rPr lang="en-AU" altLang="ja-JP" sz="2200" dirty="0"/>
              <a:t>) </a:t>
            </a:r>
          </a:p>
          <a:p>
            <a:pPr marL="518400" lvl="1" indent="0">
              <a:spcBef>
                <a:spcPts val="850"/>
              </a:spcBef>
              <a:buNone/>
            </a:pPr>
            <a:r>
              <a:rPr lang="en-AU" altLang="ja-JP" sz="2200" dirty="0"/>
              <a:t>(</a:t>
            </a:r>
            <a:r>
              <a:rPr lang="en-AU" altLang="ja-JP" sz="2200" dirty="0" err="1"/>
              <a:t>Jørgensen</a:t>
            </a:r>
            <a:r>
              <a:rPr lang="en-AU" altLang="ja-JP" sz="2200" dirty="0"/>
              <a:t>+ 2012; Pineda+ 2012; Favre+ 2014)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36" y="1878441"/>
            <a:ext cx="5425764" cy="3857704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5047330" y="3831379"/>
            <a:ext cx="1459489" cy="693707"/>
          </a:xfrm>
          <a:prstGeom prst="straightConnector1">
            <a:avLst/>
          </a:prstGeom>
          <a:ln w="38100" cap="rnd">
            <a:solidFill>
              <a:schemeClr val="bg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rot="16200000" flipH="1" flipV="1">
            <a:off x="5039559" y="3823592"/>
            <a:ext cx="1459489" cy="693707"/>
          </a:xfrm>
          <a:prstGeom prst="straightConnector1">
            <a:avLst/>
          </a:prstGeom>
          <a:ln w="38100" cap="rnd">
            <a:solidFill>
              <a:schemeClr val="bg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10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39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AU" altLang="ja-JP" dirty="0"/>
              <a:t>Envelope traced by OCS</a:t>
            </a:r>
          </a:p>
          <a:p>
            <a:pPr lvl="1">
              <a:spcBef>
                <a:spcPts val="850"/>
              </a:spcBef>
            </a:pPr>
            <a:r>
              <a:rPr lang="en-AU" altLang="ja-JP" sz="2400" dirty="0"/>
              <a:t>Not the </a:t>
            </a:r>
            <a:r>
              <a:rPr lang="en-AU" altLang="ja-JP" sz="2400" dirty="0" err="1"/>
              <a:t>Keplerian</a:t>
            </a:r>
            <a:r>
              <a:rPr lang="en-AU" altLang="ja-JP" sz="2400" dirty="0"/>
              <a:t> motion</a:t>
            </a:r>
            <a:r>
              <a:rPr lang="ja-JP" altLang="en-US" sz="1800" dirty="0"/>
              <a:t> </a:t>
            </a:r>
            <a:r>
              <a:rPr lang="en-US" altLang="ja-JP" sz="1800" dirty="0"/>
              <a:t>(1.5</a:t>
            </a:r>
            <a:r>
              <a:rPr lang="ja-JP" altLang="en-US" sz="1800" dirty="0"/>
              <a:t> </a:t>
            </a:r>
            <a:r>
              <a:rPr lang="en-AU" altLang="ja-JP" sz="1800" i="1" dirty="0"/>
              <a:t>M</a:t>
            </a:r>
            <a:r>
              <a:rPr lang="ja-JP" altLang="en-US" sz="1800" baseline="-25000" dirty="0"/>
              <a:t>⦿</a:t>
            </a:r>
            <a:r>
              <a:rPr lang="en-US" altLang="ja-JP" sz="1800" dirty="0"/>
              <a:t>)</a:t>
            </a:r>
          </a:p>
          <a:p>
            <a:pPr lvl="1">
              <a:spcBef>
                <a:spcPts val="700"/>
              </a:spcBef>
            </a:pPr>
            <a:r>
              <a:rPr lang="en-US" altLang="ja-JP" sz="2400" dirty="0"/>
              <a:t>IRE model </a:t>
            </a:r>
            <a:endParaRPr lang="en-AU" altLang="ja-JP" sz="2400" dirty="0"/>
          </a:p>
          <a:p>
            <a:pPr marL="1058400" lvl="2"/>
            <a:r>
              <a:rPr lang="en-AU" altLang="ja-JP" i="1" dirty="0"/>
              <a:t>M</a:t>
            </a:r>
            <a:r>
              <a:rPr lang="en-AU" altLang="ja-JP" dirty="0"/>
              <a:t> = 0.75 </a:t>
            </a:r>
            <a:r>
              <a:rPr lang="en-AU" altLang="ja-JP" i="1" dirty="0"/>
              <a:t>M</a:t>
            </a:r>
            <a:r>
              <a:rPr lang="ja-JP" altLang="en-US" baseline="-25000" dirty="0"/>
              <a:t>⦿</a:t>
            </a:r>
            <a:r>
              <a:rPr lang="en-AU" altLang="ja-JP" dirty="0"/>
              <a:t>, </a:t>
            </a:r>
            <a:r>
              <a:rPr lang="en-AU" altLang="ja-JP" i="1" dirty="0" err="1"/>
              <a:t>r</a:t>
            </a:r>
            <a:r>
              <a:rPr lang="en-AU" altLang="ja-JP" baseline="-25000" dirty="0" err="1"/>
              <a:t>CB</a:t>
            </a:r>
            <a:r>
              <a:rPr lang="en-AU" altLang="ja-JP" dirty="0"/>
              <a:t> = 50 au</a:t>
            </a:r>
          </a:p>
          <a:p>
            <a:pPr marL="1058400" lvl="2"/>
            <a:r>
              <a:rPr lang="en-AU" altLang="ja-JP" i="1" dirty="0" err="1"/>
              <a:t>i</a:t>
            </a:r>
            <a:r>
              <a:rPr lang="en-AU" altLang="ja-JP" i="1" dirty="0"/>
              <a:t> </a:t>
            </a:r>
            <a:r>
              <a:rPr lang="en-AU" altLang="ja-JP" dirty="0"/>
              <a:t>= 60º, </a:t>
            </a:r>
            <a:r>
              <a:rPr lang="en-AU" altLang="ja-JP" i="1" dirty="0"/>
              <a:t>R</a:t>
            </a:r>
            <a:r>
              <a:rPr lang="en-AU" altLang="ja-JP" baseline="-25000" dirty="0"/>
              <a:t>out</a:t>
            </a:r>
            <a:r>
              <a:rPr lang="en-AU" altLang="ja-JP" dirty="0"/>
              <a:t> = 180 au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0" y="2967780"/>
            <a:ext cx="8846617" cy="3420793"/>
          </a:xfrm>
          <a:prstGeom prst="rect">
            <a:avLst/>
          </a:prstGeom>
        </p:spPr>
      </p:pic>
      <p:pic>
        <p:nvPicPr>
          <p:cNvPr id="29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1" y="2967780"/>
            <a:ext cx="8846617" cy="34207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0" y="2967364"/>
            <a:ext cx="8846617" cy="342079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cs typeface="News Gothic MT"/>
              </a:rPr>
              <a:t>2. Hot </a:t>
            </a:r>
            <a:r>
              <a:rPr lang="en-US" altLang="ja-JP" dirty="0" err="1">
                <a:cs typeface="News Gothic MT"/>
              </a:rPr>
              <a:t>Corino</a:t>
            </a:r>
            <a:r>
              <a:rPr lang="en-US" altLang="ja-JP" dirty="0">
                <a:cs typeface="News Gothic MT"/>
              </a:rPr>
              <a:t>: IRAS 16293−2422</a:t>
            </a:r>
            <a:endParaRPr kumimoji="1" lang="ja-JP" altLang="en-US" sz="2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038566" y="3911941"/>
            <a:ext cx="1326553" cy="471435"/>
            <a:chOff x="6853292" y="2815450"/>
            <a:chExt cx="805029" cy="235081"/>
          </a:xfrm>
        </p:grpSpPr>
        <p:sp>
          <p:nvSpPr>
            <p:cNvPr id="12" name="Oval Callout 11"/>
            <p:cNvSpPr/>
            <p:nvPr/>
          </p:nvSpPr>
          <p:spPr>
            <a:xfrm>
              <a:off x="6880496" y="2815450"/>
              <a:ext cx="743843" cy="235081"/>
            </a:xfrm>
            <a:prstGeom prst="wedgeEllipseCallout">
              <a:avLst>
                <a:gd name="adj1" fmla="val -50743"/>
                <a:gd name="adj2" fmla="val 5970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3292" y="2835228"/>
              <a:ext cx="805029" cy="18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solidFill>
                    <a:srgbClr val="FF0000"/>
                  </a:solidFill>
                </a:rPr>
                <a:t>Rotating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4714117" y="3911941"/>
            <a:ext cx="1326553" cy="471435"/>
            <a:chOff x="6853292" y="2815450"/>
            <a:chExt cx="805029" cy="235081"/>
          </a:xfrm>
        </p:grpSpPr>
        <p:sp>
          <p:nvSpPr>
            <p:cNvPr id="25" name="Oval Callout 24"/>
            <p:cNvSpPr/>
            <p:nvPr/>
          </p:nvSpPr>
          <p:spPr>
            <a:xfrm>
              <a:off x="6880496" y="2815450"/>
              <a:ext cx="743843" cy="235081"/>
            </a:xfrm>
            <a:prstGeom prst="wedgeEllipseCallout">
              <a:avLst>
                <a:gd name="adj1" fmla="val -48876"/>
                <a:gd name="adj2" fmla="val 64561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53292" y="2835228"/>
              <a:ext cx="805029" cy="18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rgbClr val="FF0000"/>
                  </a:solidFill>
                </a:rPr>
                <a:t>Infalling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 flipH="1">
            <a:off x="6457236" y="4507587"/>
            <a:ext cx="483118" cy="279710"/>
          </a:xfrm>
          <a:prstGeom prst="straightConnector1">
            <a:avLst/>
          </a:prstGeom>
          <a:ln w="44450">
            <a:solidFill>
              <a:srgbClr val="0000FF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937022" y="4787549"/>
            <a:ext cx="522786" cy="302428"/>
          </a:xfrm>
          <a:prstGeom prst="straightConnector1">
            <a:avLst/>
          </a:prstGeom>
          <a:ln w="44450">
            <a:solidFill>
              <a:srgbClr val="0000FF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87229" y="3727868"/>
            <a:ext cx="128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OCS: color</a:t>
            </a:r>
          </a:p>
          <a:p>
            <a:r>
              <a:rPr lang="en-US" sz="1200" dirty="0"/>
              <a:t>Model: contour</a:t>
            </a:r>
          </a:p>
        </p:txBody>
      </p:sp>
      <p:pic>
        <p:nvPicPr>
          <p:cNvPr id="8" name="Picture 7" descr="16293_PVdirect_distribution.withoutring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159" y="1335591"/>
            <a:ext cx="2745034" cy="197664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5232121" y="3260159"/>
            <a:ext cx="2344685" cy="257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309444" y="3211548"/>
            <a:ext cx="421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AU" altLang="ja-JP" spc="-100" dirty="0"/>
              <a:t>Direction Perpendicular to the Envelope</a:t>
            </a:r>
            <a:endParaRPr kumimoji="1" lang="ja-JP" altLang="en-US" spc="-100" dirty="0"/>
          </a:p>
        </p:txBody>
      </p:sp>
      <p:sp>
        <p:nvSpPr>
          <p:cNvPr id="30" name="Freeform 29"/>
          <p:cNvSpPr/>
          <p:nvPr/>
        </p:nvSpPr>
        <p:spPr>
          <a:xfrm rot="16200000">
            <a:off x="1392243" y="3665536"/>
            <a:ext cx="409572" cy="793754"/>
          </a:xfrm>
          <a:custGeom>
            <a:avLst/>
            <a:gdLst>
              <a:gd name="connsiteX0" fmla="*/ 0 w 236175"/>
              <a:gd name="connsiteY0" fmla="*/ 0 h 882316"/>
              <a:gd name="connsiteX1" fmla="*/ 53473 w 236175"/>
              <a:gd name="connsiteY1" fmla="*/ 530281 h 882316"/>
              <a:gd name="connsiteX2" fmla="*/ 236175 w 236175"/>
              <a:gd name="connsiteY2" fmla="*/ 882316 h 88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175" h="882316">
                <a:moveTo>
                  <a:pt x="0" y="0"/>
                </a:moveTo>
                <a:cubicBezTo>
                  <a:pt x="7055" y="191614"/>
                  <a:pt x="14111" y="383228"/>
                  <a:pt x="53473" y="530281"/>
                </a:cubicBezTo>
                <a:cubicBezTo>
                  <a:pt x="92835" y="677334"/>
                  <a:pt x="236175" y="882316"/>
                  <a:pt x="236175" y="882316"/>
                </a:cubicBezTo>
              </a:path>
            </a:pathLst>
          </a:custGeom>
          <a:ln w="2540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5400000">
            <a:off x="3427418" y="5024436"/>
            <a:ext cx="409572" cy="793754"/>
          </a:xfrm>
          <a:custGeom>
            <a:avLst/>
            <a:gdLst>
              <a:gd name="connsiteX0" fmla="*/ 0 w 236175"/>
              <a:gd name="connsiteY0" fmla="*/ 0 h 882316"/>
              <a:gd name="connsiteX1" fmla="*/ 53473 w 236175"/>
              <a:gd name="connsiteY1" fmla="*/ 530281 h 882316"/>
              <a:gd name="connsiteX2" fmla="*/ 236175 w 236175"/>
              <a:gd name="connsiteY2" fmla="*/ 882316 h 88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175" h="882316">
                <a:moveTo>
                  <a:pt x="0" y="0"/>
                </a:moveTo>
                <a:cubicBezTo>
                  <a:pt x="7055" y="191614"/>
                  <a:pt x="14111" y="383228"/>
                  <a:pt x="53473" y="530281"/>
                </a:cubicBezTo>
                <a:cubicBezTo>
                  <a:pt x="92835" y="677334"/>
                  <a:pt x="236175" y="882316"/>
                  <a:pt x="236175" y="882316"/>
                </a:cubicBezTo>
              </a:path>
            </a:pathLst>
          </a:custGeom>
          <a:ln w="25400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ross 16"/>
          <p:cNvSpPr/>
          <p:nvPr/>
        </p:nvSpPr>
        <p:spPr>
          <a:xfrm>
            <a:off x="4989511" y="3781734"/>
            <a:ext cx="742241" cy="742241"/>
          </a:xfrm>
          <a:prstGeom prst="plus">
            <a:avLst>
              <a:gd name="adj" fmla="val 46667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2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ECEA3A3-0784-AF48-967E-E714E00A8A55}"/>
              </a:ext>
            </a:extLst>
          </p:cNvPr>
          <p:cNvCxnSpPr>
            <a:cxnSpLocks noChangeAspect="1"/>
          </p:cNvCxnSpPr>
          <p:nvPr/>
        </p:nvCxnSpPr>
        <p:spPr>
          <a:xfrm flipH="1" flipV="1">
            <a:off x="5645209" y="1614430"/>
            <a:ext cx="2499427" cy="1188000"/>
          </a:xfrm>
          <a:prstGeom prst="straightConnector1">
            <a:avLst/>
          </a:prstGeom>
          <a:ln w="25400">
            <a:solidFill>
              <a:schemeClr val="dk1">
                <a:alpha val="4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5EDEF762-0480-934F-92E1-5D124C71A763}"/>
              </a:ext>
            </a:extLst>
          </p:cNvPr>
          <p:cNvCxnSpPr>
            <a:cxnSpLocks noChangeAspect="1"/>
          </p:cNvCxnSpPr>
          <p:nvPr/>
        </p:nvCxnSpPr>
        <p:spPr>
          <a:xfrm rot="-5400000" flipH="1" flipV="1">
            <a:off x="6051618" y="1843409"/>
            <a:ext cx="1666287" cy="792000"/>
          </a:xfrm>
          <a:prstGeom prst="straightConnector1">
            <a:avLst/>
          </a:prstGeom>
          <a:ln w="25400">
            <a:solidFill>
              <a:schemeClr val="dk1">
                <a:alpha val="4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C9E56517-B41A-FE4A-9473-FD2757FE0A51}"/>
              </a:ext>
            </a:extLst>
          </p:cNvPr>
          <p:cNvCxnSpPr>
            <a:cxnSpLocks/>
          </p:cNvCxnSpPr>
          <p:nvPr/>
        </p:nvCxnSpPr>
        <p:spPr>
          <a:xfrm>
            <a:off x="612396" y="6046203"/>
            <a:ext cx="3884803" cy="0"/>
          </a:xfrm>
          <a:prstGeom prst="straightConnector1">
            <a:avLst/>
          </a:prstGeom>
          <a:ln w="25400">
            <a:solidFill>
              <a:schemeClr val="dk1"/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CA8C7BAC-1C96-7243-8A4D-FD7E2735E7E8}"/>
              </a:ext>
            </a:extLst>
          </p:cNvPr>
          <p:cNvCxnSpPr>
            <a:cxnSpLocks/>
          </p:cNvCxnSpPr>
          <p:nvPr/>
        </p:nvCxnSpPr>
        <p:spPr>
          <a:xfrm>
            <a:off x="4514834" y="6046203"/>
            <a:ext cx="3884803" cy="0"/>
          </a:xfrm>
          <a:prstGeom prst="straightConnector1">
            <a:avLst/>
          </a:prstGeom>
          <a:ln w="25400">
            <a:solidFill>
              <a:schemeClr val="dk1"/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11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372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2. Hot </a:t>
            </a:r>
            <a:r>
              <a:rPr lang="en-US" sz="3200" dirty="0" err="1"/>
              <a:t>Corino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92190" y="1363663"/>
            <a:ext cx="8573998" cy="5001052"/>
          </a:xfrm>
        </p:spPr>
        <p:txBody>
          <a:bodyPr/>
          <a:lstStyle/>
          <a:p>
            <a:r>
              <a:rPr lang="en-US" altLang="ja-JP" dirty="0"/>
              <a:t>OCS</a:t>
            </a:r>
            <a:r>
              <a:rPr lang="ja-JP" altLang="en-US" dirty="0"/>
              <a:t> </a:t>
            </a:r>
            <a:r>
              <a:rPr lang="en-US" altLang="ja-JP" sz="2200" dirty="0"/>
              <a:t>(19-18)</a:t>
            </a:r>
          </a:p>
          <a:p>
            <a:pPr lvl="1">
              <a:spcBef>
                <a:spcPts val="300"/>
              </a:spcBef>
            </a:pPr>
            <a:r>
              <a:rPr lang="en-US" altLang="ja-JP" sz="2200" dirty="0" err="1"/>
              <a:t>Infalling</a:t>
            </a:r>
            <a:r>
              <a:rPr lang="en-US" altLang="ja-JP" sz="2200" dirty="0"/>
              <a:t>-rotating envelope</a:t>
            </a:r>
          </a:p>
          <a:p>
            <a:pPr>
              <a:spcBef>
                <a:spcPts val="2500"/>
              </a:spcBef>
            </a:pPr>
            <a:r>
              <a:rPr lang="en-US" altLang="ja-JP" dirty="0"/>
              <a:t>CH</a:t>
            </a:r>
            <a:r>
              <a:rPr lang="en-US" altLang="ja-JP" baseline="-25000" dirty="0"/>
              <a:t>3</a:t>
            </a:r>
            <a:r>
              <a:rPr lang="en-US" altLang="ja-JP" dirty="0"/>
              <a:t>OH</a:t>
            </a:r>
            <a:r>
              <a:rPr lang="ja-JP" altLang="en-US" dirty="0"/>
              <a:t> </a:t>
            </a:r>
            <a:r>
              <a:rPr lang="en-US" altLang="ja-JP" sz="2200" dirty="0"/>
              <a:t>(11</a:t>
            </a:r>
            <a:r>
              <a:rPr lang="en-US" altLang="ja-JP" sz="2200" baseline="-25000" dirty="0"/>
              <a:t>0,11</a:t>
            </a:r>
            <a:r>
              <a:rPr lang="en-US" altLang="ja-JP" sz="2200" dirty="0"/>
              <a:t>-10</a:t>
            </a:r>
            <a:r>
              <a:rPr lang="en-US" altLang="ja-JP" sz="2200" baseline="-25000" dirty="0"/>
              <a:t>1,10</a:t>
            </a:r>
            <a:r>
              <a:rPr lang="en-US" altLang="ja-JP" sz="2200" dirty="0"/>
              <a:t>; A</a:t>
            </a:r>
            <a:r>
              <a:rPr lang="en-US" altLang="ja-JP" sz="2200" baseline="30000" dirty="0"/>
              <a:t>++</a:t>
            </a:r>
            <a:r>
              <a:rPr lang="en-US" altLang="ja-JP" sz="2200" dirty="0"/>
              <a:t>)</a:t>
            </a:r>
          </a:p>
          <a:p>
            <a:pPr lvl="1">
              <a:spcBef>
                <a:spcPts val="300"/>
              </a:spcBef>
            </a:pPr>
            <a:r>
              <a:rPr lang="en-US" altLang="ja-JP" sz="2200" dirty="0"/>
              <a:t>Rotating around CB</a:t>
            </a:r>
          </a:p>
          <a:p>
            <a:pPr>
              <a:spcBef>
                <a:spcPts val="2500"/>
              </a:spcBef>
            </a:pPr>
            <a:r>
              <a:rPr lang="en-US" altLang="ja-JP" dirty="0"/>
              <a:t>HCOOCH</a:t>
            </a:r>
            <a:r>
              <a:rPr lang="en-US" altLang="ja-JP" baseline="-25000" dirty="0"/>
              <a:t>3</a:t>
            </a:r>
            <a:r>
              <a:rPr lang="en-US" altLang="ja-JP" dirty="0"/>
              <a:t> </a:t>
            </a:r>
            <a:r>
              <a:rPr lang="en-US" altLang="ja-JP" sz="2200" dirty="0"/>
              <a:t>(19</a:t>
            </a:r>
            <a:r>
              <a:rPr lang="en-US" altLang="ja-JP" sz="2200" baseline="-25000" dirty="0"/>
              <a:t>9,19</a:t>
            </a:r>
            <a:r>
              <a:rPr lang="en-US" altLang="ja-JP" sz="2200" dirty="0"/>
              <a:t>-19</a:t>
            </a:r>
            <a:r>
              <a:rPr lang="en-US" altLang="ja-JP" sz="2200" baseline="-25000" dirty="0"/>
              <a:t>8,11</a:t>
            </a:r>
            <a:r>
              <a:rPr lang="en-US" altLang="ja-JP" sz="2200" dirty="0"/>
              <a:t>; E)</a:t>
            </a:r>
          </a:p>
          <a:p>
            <a:pPr lvl="1">
              <a:spcBef>
                <a:spcPts val="300"/>
              </a:spcBef>
            </a:pPr>
            <a:r>
              <a:rPr lang="en-US" altLang="ja-JP" sz="2200" dirty="0"/>
              <a:t>Rotating around CB</a:t>
            </a:r>
          </a:p>
          <a:p>
            <a:pPr>
              <a:spcBef>
                <a:spcPts val="2500"/>
              </a:spcBef>
            </a:pPr>
            <a:r>
              <a:rPr lang="en-US" altLang="ja-JP" dirty="0"/>
              <a:t>H</a:t>
            </a:r>
            <a:r>
              <a:rPr lang="en-US" altLang="ja-JP" baseline="-25000" dirty="0"/>
              <a:t>2</a:t>
            </a:r>
            <a:r>
              <a:rPr lang="en-US" altLang="ja-JP" dirty="0"/>
              <a:t>CS </a:t>
            </a:r>
            <a:r>
              <a:rPr lang="en-US" altLang="ja-JP" sz="2200" dirty="0"/>
              <a:t>(7</a:t>
            </a:r>
            <a:r>
              <a:rPr lang="en-US" altLang="ja-JP" sz="2200" baseline="-25000" dirty="0"/>
              <a:t>0,7</a:t>
            </a:r>
            <a:r>
              <a:rPr lang="en-US" altLang="ja-JP" sz="2200" dirty="0"/>
              <a:t>-6</a:t>
            </a:r>
            <a:r>
              <a:rPr lang="en-US" altLang="ja-JP" sz="2200" baseline="-25000" dirty="0"/>
              <a:t>0,6</a:t>
            </a:r>
            <a:r>
              <a:rPr lang="en-US" altLang="ja-JP" sz="2200" dirty="0"/>
              <a:t>)</a:t>
            </a:r>
          </a:p>
          <a:p>
            <a:pPr lvl="1">
              <a:spcBef>
                <a:spcPts val="300"/>
              </a:spcBef>
            </a:pPr>
            <a:r>
              <a:rPr lang="en-US" altLang="ja-JP" sz="2200" dirty="0" err="1"/>
              <a:t>Infalling</a:t>
            </a:r>
            <a:r>
              <a:rPr lang="en-US" altLang="ja-JP" sz="2200" dirty="0"/>
              <a:t>-rotating envelope</a:t>
            </a:r>
          </a:p>
          <a:p>
            <a:pPr lvl="1">
              <a:spcBef>
                <a:spcPts val="2100"/>
              </a:spcBef>
            </a:pPr>
            <a:r>
              <a:rPr lang="en-US" altLang="ja-JP" sz="2200" dirty="0"/>
              <a:t>+ High velocity component</a:t>
            </a:r>
          </a:p>
          <a:p>
            <a:pPr marL="540000" indent="0">
              <a:buNone/>
            </a:pPr>
            <a:r>
              <a:rPr lang="en-US" altLang="ja-JP" dirty="0"/>
              <a:t>IRE model </a:t>
            </a:r>
            <a:r>
              <a:rPr lang="en-US" altLang="ja-JP" sz="2200" dirty="0"/>
              <a:t>(</a:t>
            </a:r>
            <a:r>
              <a:rPr lang="en-US" altLang="ja-JP" sz="2200" i="1" dirty="0" err="1"/>
              <a:t>i</a:t>
            </a:r>
            <a:r>
              <a:rPr lang="en-US" altLang="ja-JP" sz="2200" dirty="0"/>
              <a:t> = 60º)</a:t>
            </a:r>
            <a:r>
              <a:rPr lang="en-US" altLang="ja-JP" dirty="0"/>
              <a:t>: </a:t>
            </a:r>
          </a:p>
          <a:p>
            <a:pPr marL="540000" indent="0">
              <a:spcBef>
                <a:spcPts val="0"/>
              </a:spcBef>
              <a:buNone/>
            </a:pPr>
            <a:r>
              <a:rPr lang="en-US" altLang="ja-JP" sz="2200" i="1" dirty="0"/>
              <a:t>M</a:t>
            </a:r>
            <a:r>
              <a:rPr lang="en-US" altLang="ja-JP" sz="2200" dirty="0"/>
              <a:t> = 0.75 </a:t>
            </a:r>
            <a:r>
              <a:rPr lang="en-US" altLang="ja-JP" sz="2200" i="1" dirty="0"/>
              <a:t>M</a:t>
            </a:r>
            <a:r>
              <a:rPr lang="ja-JP" altLang="en-US" sz="2200" baseline="-25000" dirty="0"/>
              <a:t>⦿</a:t>
            </a:r>
            <a:r>
              <a:rPr lang="en-US" altLang="ja-JP" sz="2200" dirty="0"/>
              <a:t>, </a:t>
            </a:r>
            <a:r>
              <a:rPr lang="en-US" altLang="ja-JP" sz="2200" i="1" dirty="0" err="1"/>
              <a:t>r</a:t>
            </a:r>
            <a:r>
              <a:rPr lang="en-US" altLang="ja-JP" sz="2200" baseline="-25000" dirty="0" err="1"/>
              <a:t>CB</a:t>
            </a:r>
            <a:r>
              <a:rPr lang="en-US" altLang="ja-JP" sz="2200" dirty="0"/>
              <a:t> = 50 au</a:t>
            </a:r>
            <a:endParaRPr lang="en-US" sz="2200" dirty="0"/>
          </a:p>
        </p:txBody>
      </p:sp>
      <p:sp>
        <p:nvSpPr>
          <p:cNvPr id="11" name="Rectangle 10"/>
          <p:cNvSpPr/>
          <p:nvPr/>
        </p:nvSpPr>
        <p:spPr>
          <a:xfrm>
            <a:off x="1533057" y="1953591"/>
            <a:ext cx="2955295" cy="3226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dirty="0"/>
              <a:t>(</a:t>
            </a:r>
            <a:r>
              <a:rPr lang="en-US" altLang="ja-JP" i="1" dirty="0"/>
              <a:t>R</a:t>
            </a:r>
            <a:r>
              <a:rPr lang="en-US" altLang="ja-JP" dirty="0"/>
              <a:t> = 180 au)</a:t>
            </a:r>
          </a:p>
          <a:p>
            <a:pPr algn="r">
              <a:spcBef>
                <a:spcPts val="5400"/>
              </a:spcBef>
            </a:pPr>
            <a:r>
              <a:rPr lang="en-US" altLang="ja-JP" dirty="0"/>
              <a:t>(</a:t>
            </a:r>
            <a:r>
              <a:rPr lang="en-US" altLang="ja-JP" i="1" dirty="0"/>
              <a:t>R</a:t>
            </a:r>
            <a:r>
              <a:rPr lang="en-US" altLang="ja-JP" dirty="0"/>
              <a:t> = 80 au: compact)</a:t>
            </a:r>
            <a:endParaRPr lang="en-US" dirty="0"/>
          </a:p>
          <a:p>
            <a:pPr algn="r">
              <a:spcBef>
                <a:spcPts val="5250"/>
              </a:spcBef>
            </a:pPr>
            <a:r>
              <a:rPr lang="en-US" altLang="ja-JP" dirty="0"/>
              <a:t>(</a:t>
            </a:r>
            <a:r>
              <a:rPr lang="en-US" altLang="ja-JP" i="1" dirty="0"/>
              <a:t>R</a:t>
            </a:r>
            <a:r>
              <a:rPr lang="en-US" altLang="ja-JP" dirty="0"/>
              <a:t> = 55 au: compact)</a:t>
            </a:r>
            <a:endParaRPr lang="en-US" dirty="0"/>
          </a:p>
          <a:p>
            <a:pPr algn="r">
              <a:spcBef>
                <a:spcPts val="5150"/>
              </a:spcBef>
            </a:pPr>
            <a:r>
              <a:rPr lang="en-US" altLang="ja-JP" dirty="0"/>
              <a:t>(</a:t>
            </a:r>
            <a:r>
              <a:rPr lang="en-US" altLang="ja-JP" i="1" dirty="0"/>
              <a:t>R</a:t>
            </a:r>
            <a:r>
              <a:rPr lang="en-US" altLang="ja-JP" dirty="0"/>
              <a:t> = 150 au)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23470" y="770289"/>
            <a:ext cx="4760675" cy="593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70" y="410590"/>
            <a:ext cx="4378595" cy="5954125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5461591" y="548224"/>
            <a:ext cx="825555" cy="5627966"/>
            <a:chOff x="5461591" y="548224"/>
            <a:chExt cx="825555" cy="562796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461591" y="548224"/>
              <a:ext cx="0" cy="5627966"/>
            </a:xfrm>
            <a:prstGeom prst="line">
              <a:avLst/>
            </a:prstGeom>
            <a:ln>
              <a:solidFill>
                <a:srgbClr val="0000FF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801365" y="548224"/>
              <a:ext cx="0" cy="5627966"/>
            </a:xfrm>
            <a:prstGeom prst="line">
              <a:avLst/>
            </a:prstGeom>
            <a:ln>
              <a:solidFill>
                <a:srgbClr val="0000FF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766664" y="582923"/>
              <a:ext cx="520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CB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80960" y="2250758"/>
            <a:ext cx="1657015" cy="1566719"/>
            <a:chOff x="4780960" y="2250758"/>
            <a:chExt cx="1657015" cy="1566719"/>
          </a:xfrm>
        </p:grpSpPr>
        <p:grpSp>
          <p:nvGrpSpPr>
            <p:cNvPr id="30" name="Group 29"/>
            <p:cNvGrpSpPr/>
            <p:nvPr/>
          </p:nvGrpSpPr>
          <p:grpSpPr>
            <a:xfrm>
              <a:off x="6047241" y="2610581"/>
              <a:ext cx="390734" cy="1206896"/>
              <a:chOff x="6000445" y="2610581"/>
              <a:chExt cx="390734" cy="1206896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 flipH="1">
                <a:off x="6087950" y="2610581"/>
                <a:ext cx="303229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H="1">
                <a:off x="6000445" y="3817477"/>
                <a:ext cx="303229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10800000">
              <a:off x="4780960" y="2250758"/>
              <a:ext cx="470086" cy="1206897"/>
              <a:chOff x="5936337" y="2610580"/>
              <a:chExt cx="470086" cy="1206897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flipH="1">
                <a:off x="5936337" y="2610580"/>
                <a:ext cx="303228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H="1">
                <a:off x="6103194" y="3817477"/>
                <a:ext cx="303229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42"/>
          <p:cNvGrpSpPr/>
          <p:nvPr/>
        </p:nvGrpSpPr>
        <p:grpSpPr>
          <a:xfrm>
            <a:off x="5039031" y="4713122"/>
            <a:ext cx="1194888" cy="1243704"/>
            <a:chOff x="5038439" y="4642640"/>
            <a:chExt cx="1194888" cy="1243704"/>
          </a:xfrm>
        </p:grpSpPr>
        <p:cxnSp>
          <p:nvCxnSpPr>
            <p:cNvPr id="46" name="Straight Arrow Connector 45"/>
            <p:cNvCxnSpPr/>
            <p:nvPr/>
          </p:nvCxnSpPr>
          <p:spPr>
            <a:xfrm flipH="1" flipV="1">
              <a:off x="6089327" y="5562344"/>
              <a:ext cx="144000" cy="324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5038439" y="4642640"/>
              <a:ext cx="130616" cy="31458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038439" y="4642164"/>
            <a:ext cx="1204107" cy="1380301"/>
            <a:chOff x="5038439" y="4574925"/>
            <a:chExt cx="1204107" cy="1380301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5829399" y="5880040"/>
              <a:ext cx="413147" cy="7518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5038439" y="4574925"/>
              <a:ext cx="397150" cy="7518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70" y="410590"/>
            <a:ext cx="4378595" cy="5954125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4488352" y="410494"/>
            <a:ext cx="4378595" cy="5954124"/>
            <a:chOff x="4489270" y="410785"/>
            <a:chExt cx="4378595" cy="5954124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9270" y="410785"/>
              <a:ext cx="4378595" cy="5954124"/>
            </a:xfrm>
            <a:prstGeom prst="rect">
              <a:avLst/>
            </a:prstGeom>
          </p:spPr>
        </p:pic>
        <p:cxnSp>
          <p:nvCxnSpPr>
            <p:cNvPr id="42" name="Straight Arrow Connector 41"/>
            <p:cNvCxnSpPr/>
            <p:nvPr/>
          </p:nvCxnSpPr>
          <p:spPr>
            <a:xfrm flipH="1">
              <a:off x="5829399" y="4725826"/>
              <a:ext cx="305347" cy="16654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5815519" y="4467206"/>
              <a:ext cx="16239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-100" dirty="0" err="1">
                  <a:solidFill>
                    <a:srgbClr val="FF0000"/>
                  </a:solidFill>
                </a:rPr>
                <a:t>Keplerian</a:t>
              </a:r>
              <a:r>
                <a:rPr lang="en-US" sz="1600" spc="-100" dirty="0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US" sz="1600" spc="-100" dirty="0">
                  <a:solidFill>
                    <a:srgbClr val="FF0000"/>
                  </a:solidFill>
                </a:rPr>
                <a:t>Motion</a:t>
              </a:r>
            </a:p>
            <a:p>
              <a:pPr algn="ctr"/>
              <a:r>
                <a:rPr lang="en-US" sz="1600" spc="-150" dirty="0">
                  <a:solidFill>
                    <a:srgbClr val="FF0000"/>
                  </a:solidFill>
                </a:rPr>
                <a:t>(</a:t>
              </a:r>
              <a:r>
                <a:rPr lang="en-US" sz="1600" i="1" spc="-150" dirty="0">
                  <a:solidFill>
                    <a:srgbClr val="FF0000"/>
                  </a:solidFill>
                </a:rPr>
                <a:t>M</a:t>
              </a:r>
              <a:r>
                <a:rPr lang="en-US" sz="1600" spc="-150" dirty="0">
                  <a:solidFill>
                    <a:srgbClr val="FF0000"/>
                  </a:solidFill>
                </a:rPr>
                <a:t> = 0.75 </a:t>
              </a:r>
              <a:r>
                <a:rPr lang="en-US" altLang="ja-JP" sz="1600" i="1" spc="-150" dirty="0">
                  <a:solidFill>
                    <a:srgbClr val="FF0000"/>
                  </a:solidFill>
                </a:rPr>
                <a:t>M</a:t>
              </a:r>
              <a:r>
                <a:rPr lang="ja-JP" altLang="en-US" sz="1600" spc="-150" baseline="-25000" dirty="0">
                  <a:solidFill>
                    <a:srgbClr val="FF0000"/>
                  </a:solidFill>
                </a:rPr>
                <a:t>⦿</a:t>
              </a:r>
              <a:r>
                <a:rPr lang="en-US" sz="1600" spc="-150" dirty="0">
                  <a:solidFill>
                    <a:srgbClr val="FF0000"/>
                  </a:solidFill>
                </a:rPr>
                <a:t>)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7134797" y="4725826"/>
              <a:ext cx="269926" cy="16654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92190" y="4175958"/>
            <a:ext cx="4101102" cy="2300688"/>
            <a:chOff x="6801601" y="1982127"/>
            <a:chExt cx="4101102" cy="2300688"/>
          </a:xfrm>
        </p:grpSpPr>
        <p:sp>
          <p:nvSpPr>
            <p:cNvPr id="27" name="Rectangle 26"/>
            <p:cNvSpPr/>
            <p:nvPr/>
          </p:nvSpPr>
          <p:spPr>
            <a:xfrm>
              <a:off x="6889317" y="1982127"/>
              <a:ext cx="4013386" cy="2300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5553" y="2298328"/>
              <a:ext cx="3024742" cy="1927329"/>
            </a:xfrm>
            <a:prstGeom prst="rect">
              <a:avLst/>
            </a:prstGeom>
          </p:spPr>
        </p:pic>
        <p:sp>
          <p:nvSpPr>
            <p:cNvPr id="44" name="Content Placeholder 4"/>
            <p:cNvSpPr txBox="1">
              <a:spLocks/>
            </p:cNvSpPr>
            <p:nvPr/>
          </p:nvSpPr>
          <p:spPr>
            <a:xfrm>
              <a:off x="6801601" y="1982127"/>
              <a:ext cx="2430031" cy="524393"/>
            </a:xfrm>
            <a:prstGeom prst="rect">
              <a:avLst/>
            </a:prstGeom>
          </p:spPr>
          <p:txBody>
            <a:bodyPr vert="horz">
              <a:normAutofit/>
            </a:bodyPr>
            <a:lstStyle>
              <a:lvl1pPr marL="320040" indent="-320040" algn="l" rtl="0" eaLnBrk="1" latinLnBrk="0" hangingPunct="1">
                <a:lnSpc>
                  <a:spcPct val="80000"/>
                </a:lnSpc>
                <a:spcBef>
                  <a:spcPts val="1900"/>
                </a:spcBef>
                <a:buClr>
                  <a:schemeClr val="accent2"/>
                </a:buClr>
                <a:buSzPct val="60000"/>
                <a:buFont typeface="Wingdings"/>
                <a:buChar char=""/>
                <a:defRPr kumimoji="1" sz="2600" kern="1200" spc="-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74320" algn="l" rtl="0" eaLnBrk="1" latinLnBrk="0" hangingPunct="1">
                <a:lnSpc>
                  <a:spcPct val="80000"/>
                </a:lnSpc>
                <a:spcBef>
                  <a:spcPts val="550"/>
                </a:spcBef>
                <a:buClr>
                  <a:schemeClr val="accent1"/>
                </a:buClr>
                <a:buSzPct val="70000"/>
                <a:buFont typeface="Wingdings 2"/>
                <a:buChar char=""/>
                <a:defRPr kumimoji="1" sz="2600" kern="1200" spc="-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28600" algn="l" rtl="0" eaLnBrk="1" latinLnBrk="0" hangingPunct="1">
                <a:lnSpc>
                  <a:spcPct val="80000"/>
                </a:lnSpc>
                <a:spcBef>
                  <a:spcPts val="500"/>
                </a:spcBef>
                <a:buClr>
                  <a:schemeClr val="accent2"/>
                </a:buClr>
                <a:buSzPct val="75000"/>
                <a:buFont typeface="Wingdings"/>
                <a:buChar char=""/>
                <a:defRPr kumimoji="1" sz="2200" kern="1200" spc="-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228600" algn="l" rtl="0" eaLnBrk="1" latinLnBrk="0" hangingPunct="1">
                <a:lnSpc>
                  <a:spcPct val="80000"/>
                </a:lnSpc>
                <a:spcBef>
                  <a:spcPts val="400"/>
                </a:spcBef>
                <a:buClr>
                  <a:schemeClr val="accent3"/>
                </a:buClr>
                <a:buSzPct val="75000"/>
                <a:buFont typeface="Wingdings"/>
                <a:buChar char=""/>
                <a:defRPr kumimoji="1" sz="2200" kern="1200" spc="-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228600" algn="l" rtl="0" eaLnBrk="1" latinLnBrk="0" hangingPunct="1">
                <a:lnSpc>
                  <a:spcPct val="80000"/>
                </a:lnSpc>
                <a:spcBef>
                  <a:spcPts val="400"/>
                </a:spcBef>
                <a:buClr>
                  <a:schemeClr val="accent4"/>
                </a:buClr>
                <a:buSzPct val="65000"/>
                <a:buFont typeface="Wingdings"/>
                <a:buChar char=""/>
                <a:defRPr kumimoji="1" sz="2200" kern="1200" spc="-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103120" indent="-22860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§"/>
                <a:defRPr kumimoji="1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77440" indent="-22860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/>
                <a:buChar char="§"/>
                <a:defRPr kumimoji="1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51760" indent="-22860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/>
                <a:buChar char="§"/>
                <a:defRPr kumimoji="1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26080" indent="-22860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"/>
                <a:buChar char="§"/>
                <a:defRPr kumimoji="1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/>
                <a:t>SO in L1527</a:t>
              </a:r>
              <a:endParaRPr lang="en-US" altLang="ja-JP" sz="2200" dirty="0"/>
            </a:p>
          </p:txBody>
        </p:sp>
      </p:grpSp>
      <p:sp>
        <p:nvSpPr>
          <p:cNvPr id="37" name="正方形/長方形 36"/>
          <p:cNvSpPr/>
          <p:nvPr/>
        </p:nvSpPr>
        <p:spPr>
          <a:xfrm>
            <a:off x="6488703" y="268033"/>
            <a:ext cx="2344685" cy="257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966169" y="355029"/>
            <a:ext cx="3301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AU" altLang="ja-JP" sz="900" spc="-100" dirty="0"/>
              <a:t>Direction Perpendicular to the Envelope</a:t>
            </a:r>
            <a:endParaRPr kumimoji="1" lang="ja-JP" altLang="en-US" sz="900" spc="-1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cxnSp>
        <p:nvCxnSpPr>
          <p:cNvPr id="49" name="直線矢印コネクタ 48"/>
          <p:cNvCxnSpPr/>
          <p:nvPr/>
        </p:nvCxnSpPr>
        <p:spPr>
          <a:xfrm>
            <a:off x="434089" y="5770928"/>
            <a:ext cx="40193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12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quarter" idx="1"/>
          </p:nvPr>
        </p:nvSpPr>
        <p:spPr>
          <a:xfrm>
            <a:off x="293868" y="1363858"/>
            <a:ext cx="8573998" cy="5262554"/>
          </a:xfrm>
        </p:spPr>
        <p:txBody>
          <a:bodyPr>
            <a:normAutofit/>
          </a:bodyPr>
          <a:lstStyle/>
          <a:p>
            <a:endParaRPr lang="en-US" altLang="ja-JP" sz="2400" dirty="0">
              <a:uFill>
                <a:solidFill>
                  <a:srgbClr val="FF0000"/>
                </a:solidFill>
              </a:uFill>
            </a:endParaRPr>
          </a:p>
          <a:p>
            <a:pPr>
              <a:spcBef>
                <a:spcPts val="28300"/>
              </a:spcBef>
            </a:pPr>
            <a:r>
              <a:rPr lang="en-US" altLang="ja-JP" sz="2400" spc="-180" dirty="0" err="1">
                <a:uFill>
                  <a:solidFill>
                    <a:srgbClr val="FF0000"/>
                  </a:solidFill>
                </a:uFill>
              </a:rPr>
              <a:t>Infalling</a:t>
            </a:r>
            <a:r>
              <a:rPr lang="en-US" altLang="ja-JP" sz="2400" spc="-180" dirty="0">
                <a:uFill>
                  <a:solidFill>
                    <a:srgbClr val="FF0000"/>
                  </a:solidFill>
                </a:uFill>
              </a:rPr>
              <a:t>-rotating envelope is</a:t>
            </a:r>
            <a:r>
              <a:rPr lang="ja-JP" altLang="en-US" sz="2400" spc="-18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spc="-180" dirty="0">
                <a:uFill>
                  <a:solidFill>
                    <a:srgbClr val="FF0000"/>
                  </a:solidFill>
                </a:uFill>
              </a:rPr>
              <a:t>traced</a:t>
            </a:r>
            <a:r>
              <a:rPr lang="ja-JP" altLang="en-US" sz="2400" spc="-18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spc="-180" dirty="0">
                <a:uFill>
                  <a:solidFill>
                    <a:srgbClr val="FF0000"/>
                  </a:solidFill>
                </a:uFill>
              </a:rPr>
              <a:t>by</a:t>
            </a:r>
            <a:r>
              <a:rPr lang="ja-JP" altLang="en-US" sz="2400" spc="-18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spc="-180" dirty="0">
                <a:uFill>
                  <a:solidFill>
                    <a:srgbClr val="FF0000"/>
                  </a:solidFill>
                </a:uFill>
              </a:rPr>
              <a:t>some molecules.  </a:t>
            </a:r>
            <a:endParaRPr lang="en-US" altLang="ja-JP" sz="2400" spc="-110" dirty="0">
              <a:uFill>
                <a:solidFill>
                  <a:srgbClr val="FF0000"/>
                </a:solidFill>
              </a:uFill>
            </a:endParaRPr>
          </a:p>
          <a:p>
            <a:pPr>
              <a:spcBef>
                <a:spcPts val="400"/>
              </a:spcBef>
            </a:pP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R</a:t>
            </a:r>
            <a:r>
              <a:rPr lang="en-US" sz="2400" dirty="0">
                <a:uFill>
                  <a:solidFill>
                    <a:srgbClr val="FF0000"/>
                  </a:solidFill>
                </a:uFill>
              </a:rPr>
              <a:t>ing structure is highlighted by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COMs</a:t>
            </a:r>
            <a:r>
              <a:rPr lang="en-US" sz="2400" dirty="0">
                <a:uFill>
                  <a:solidFill>
                    <a:srgbClr val="FF0000"/>
                  </a:solidFill>
                </a:uFill>
              </a:rPr>
              <a:t>. </a:t>
            </a:r>
          </a:p>
          <a:p>
            <a:pPr>
              <a:spcBef>
                <a:spcPts val="400"/>
              </a:spcBef>
            </a:pPr>
            <a:r>
              <a:rPr lang="en-US" sz="2400" dirty="0">
                <a:uFill>
                  <a:solidFill>
                    <a:srgbClr val="FF0000"/>
                  </a:solidFill>
                </a:uFill>
              </a:rPr>
              <a:t>Disk component inside the centrifugal barrier is detected.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3200" dirty="0">
                <a:cs typeface="News Gothic MT"/>
              </a:rPr>
              <a:t>2. Hot </a:t>
            </a:r>
            <a:r>
              <a:rPr lang="en-US" altLang="ja-JP" sz="3200" dirty="0" err="1">
                <a:cs typeface="News Gothic MT"/>
              </a:rPr>
              <a:t>Corino</a:t>
            </a:r>
            <a:r>
              <a:rPr lang="en-US" altLang="ja-JP" sz="3200" dirty="0">
                <a:cs typeface="News Gothic MT"/>
              </a:rPr>
              <a:t>: IRAS 16293−2422</a:t>
            </a:r>
            <a:endParaRPr lang="en-US" sz="3400" spc="-12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28" y="1405636"/>
            <a:ext cx="6755052" cy="35192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28" y="1405636"/>
            <a:ext cx="6755052" cy="35192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28" y="1405636"/>
            <a:ext cx="6755052" cy="3519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28" y="1405636"/>
            <a:ext cx="6755052" cy="3519240"/>
          </a:xfrm>
          <a:prstGeom prst="rect">
            <a:avLst/>
          </a:prstGeom>
        </p:spPr>
      </p:pic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93" name="Content Placeholder 4"/>
          <p:cNvSpPr txBox="1">
            <a:spLocks/>
          </p:cNvSpPr>
          <p:nvPr/>
        </p:nvSpPr>
        <p:spPr>
          <a:xfrm>
            <a:off x="293868" y="1363663"/>
            <a:ext cx="8573998" cy="50010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lnSpc>
                <a:spcPct val="80000"/>
              </a:lnSpc>
              <a:spcBef>
                <a:spcPts val="19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1" sz="26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lnSpc>
                <a:spcPct val="80000"/>
              </a:lnSpc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1" sz="26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lnSpc>
                <a:spcPct val="80000"/>
              </a:lnSpc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lnSpc>
                <a:spcPct val="80000"/>
              </a:lnSpc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1250"/>
              </a:spcBef>
            </a:pPr>
            <a:r>
              <a:rPr lang="en-US" dirty="0"/>
              <a:t>Physical conditions causing the chemical change</a:t>
            </a:r>
          </a:p>
          <a:p>
            <a:pPr lvl="1" defTabSz="914400">
              <a:spcBef>
                <a:spcPts val="1250"/>
              </a:spcBef>
            </a:pPr>
            <a:r>
              <a:rPr lang="en-US" i="1" dirty="0" err="1"/>
              <a:t>T</a:t>
            </a:r>
            <a:r>
              <a:rPr lang="en-US" baseline="-25000" dirty="0" err="1"/>
              <a:t>kin</a:t>
            </a:r>
            <a:r>
              <a:rPr lang="en-US" dirty="0"/>
              <a:t> is higher at the CB than in the IRE or the disk. </a:t>
            </a:r>
          </a:p>
          <a:p>
            <a:pPr lvl="2" defTabSz="914400"/>
            <a:endParaRPr lang="en-US" dirty="0"/>
          </a:p>
        </p:txBody>
      </p:sp>
      <p:sp>
        <p:nvSpPr>
          <p:cNvPr id="94" name="Rectangle 14"/>
          <p:cNvSpPr/>
          <p:nvPr/>
        </p:nvSpPr>
        <p:spPr>
          <a:xfrm>
            <a:off x="1735419" y="2597812"/>
            <a:ext cx="7022353" cy="1957294"/>
          </a:xfrm>
          <a:prstGeom prst="rect">
            <a:avLst/>
          </a:prstGeom>
          <a:pattFill prst="pct7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8"/>
          <p:cNvSpPr/>
          <p:nvPr/>
        </p:nvSpPr>
        <p:spPr>
          <a:xfrm>
            <a:off x="1735419" y="2597812"/>
            <a:ext cx="2080849" cy="1957294"/>
          </a:xfrm>
          <a:prstGeom prst="rect">
            <a:avLst/>
          </a:prstGeom>
          <a:pattFill prst="dkUpDiag">
            <a:fgClr>
              <a:srgbClr val="008000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16"/>
          <p:cNvCxnSpPr/>
          <p:nvPr/>
        </p:nvCxnSpPr>
        <p:spPr>
          <a:xfrm>
            <a:off x="3816267" y="2590341"/>
            <a:ext cx="0" cy="195729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19"/>
          <p:cNvCxnSpPr/>
          <p:nvPr/>
        </p:nvCxnSpPr>
        <p:spPr>
          <a:xfrm>
            <a:off x="6194798" y="2590341"/>
            <a:ext cx="0" cy="195729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8" name="Group 33"/>
          <p:cNvGrpSpPr/>
          <p:nvPr/>
        </p:nvGrpSpPr>
        <p:grpSpPr>
          <a:xfrm>
            <a:off x="144185" y="2600089"/>
            <a:ext cx="8613587" cy="1963629"/>
            <a:chOff x="29884" y="3846126"/>
            <a:chExt cx="8613587" cy="1963629"/>
          </a:xfrm>
        </p:grpSpPr>
        <p:grpSp>
          <p:nvGrpSpPr>
            <p:cNvPr id="99" name="Group 13"/>
            <p:cNvGrpSpPr/>
            <p:nvPr/>
          </p:nvGrpSpPr>
          <p:grpSpPr>
            <a:xfrm>
              <a:off x="29884" y="3846126"/>
              <a:ext cx="8613587" cy="1963629"/>
              <a:chOff x="29884" y="4235824"/>
              <a:chExt cx="8613587" cy="1963629"/>
            </a:xfrm>
          </p:grpSpPr>
          <p:sp>
            <p:nvSpPr>
              <p:cNvPr id="103" name="Right Triangle 10"/>
              <p:cNvSpPr/>
              <p:nvPr/>
            </p:nvSpPr>
            <p:spPr>
              <a:xfrm>
                <a:off x="1621118" y="5423647"/>
                <a:ext cx="7022353" cy="769471"/>
              </a:xfrm>
              <a:prstGeom prst="rtTriangle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ight Triangle 11"/>
              <p:cNvSpPr/>
              <p:nvPr/>
            </p:nvSpPr>
            <p:spPr>
              <a:xfrm flipV="1">
                <a:off x="1621118" y="4235824"/>
                <a:ext cx="7022353" cy="769471"/>
              </a:xfrm>
              <a:prstGeom prst="rtTriangle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2"/>
              <p:cNvSpPr/>
              <p:nvPr/>
            </p:nvSpPr>
            <p:spPr>
              <a:xfrm>
                <a:off x="29884" y="4242159"/>
                <a:ext cx="1621118" cy="195729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0" name="Group 32"/>
            <p:cNvGrpSpPr/>
            <p:nvPr/>
          </p:nvGrpSpPr>
          <p:grpSpPr>
            <a:xfrm>
              <a:off x="1631482" y="4372997"/>
              <a:ext cx="2049681" cy="888611"/>
              <a:chOff x="1631482" y="4372997"/>
              <a:chExt cx="2049681" cy="888611"/>
            </a:xfrm>
          </p:grpSpPr>
          <p:sp>
            <p:nvSpPr>
              <p:cNvPr id="101" name="Rectangle 24"/>
              <p:cNvSpPr/>
              <p:nvPr/>
            </p:nvSpPr>
            <p:spPr>
              <a:xfrm>
                <a:off x="1631482" y="4372997"/>
                <a:ext cx="2049681" cy="2426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40"/>
              <p:cNvSpPr/>
              <p:nvPr/>
            </p:nvSpPr>
            <p:spPr>
              <a:xfrm>
                <a:off x="1631482" y="5019008"/>
                <a:ext cx="2049681" cy="2426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6" name="Group 57"/>
          <p:cNvGrpSpPr/>
          <p:nvPr/>
        </p:nvGrpSpPr>
        <p:grpSpPr>
          <a:xfrm>
            <a:off x="1776004" y="2613893"/>
            <a:ext cx="6990601" cy="1930639"/>
            <a:chOff x="1661703" y="3862207"/>
            <a:chExt cx="6990601" cy="1930639"/>
          </a:xfrm>
        </p:grpSpPr>
        <p:grpSp>
          <p:nvGrpSpPr>
            <p:cNvPr id="107" name="Group 65"/>
            <p:cNvGrpSpPr/>
            <p:nvPr/>
          </p:nvGrpSpPr>
          <p:grpSpPr>
            <a:xfrm>
              <a:off x="3701967" y="3862207"/>
              <a:ext cx="4950337" cy="1930639"/>
              <a:chOff x="3694496" y="4251905"/>
              <a:chExt cx="4950337" cy="1930639"/>
            </a:xfrm>
          </p:grpSpPr>
          <p:cxnSp>
            <p:nvCxnSpPr>
              <p:cNvPr id="111" name="Straight Connector 43"/>
              <p:cNvCxnSpPr/>
              <p:nvPr/>
            </p:nvCxnSpPr>
            <p:spPr>
              <a:xfrm flipH="1">
                <a:off x="3694496" y="4251905"/>
                <a:ext cx="4950000" cy="54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49"/>
              <p:cNvCxnSpPr/>
              <p:nvPr/>
            </p:nvCxnSpPr>
            <p:spPr>
              <a:xfrm flipH="1" flipV="1">
                <a:off x="3694833" y="5642544"/>
                <a:ext cx="4950000" cy="54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56"/>
            <p:cNvGrpSpPr/>
            <p:nvPr/>
          </p:nvGrpSpPr>
          <p:grpSpPr>
            <a:xfrm>
              <a:off x="1661703" y="4628672"/>
              <a:ext cx="2050965" cy="379873"/>
              <a:chOff x="1651002" y="4628672"/>
              <a:chExt cx="2050965" cy="379873"/>
            </a:xfrm>
          </p:grpSpPr>
          <p:cxnSp>
            <p:nvCxnSpPr>
              <p:cNvPr id="109" name="Straight Connector 55"/>
              <p:cNvCxnSpPr/>
              <p:nvPr/>
            </p:nvCxnSpPr>
            <p:spPr>
              <a:xfrm flipV="1">
                <a:off x="1651002" y="4628672"/>
                <a:ext cx="2050965" cy="41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60"/>
              <p:cNvCxnSpPr/>
              <p:nvPr/>
            </p:nvCxnSpPr>
            <p:spPr>
              <a:xfrm flipV="1">
                <a:off x="1651002" y="5004403"/>
                <a:ext cx="2050965" cy="41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5-Point Star 7"/>
          <p:cNvSpPr/>
          <p:nvPr/>
        </p:nvSpPr>
        <p:spPr>
          <a:xfrm>
            <a:off x="1122828" y="3352341"/>
            <a:ext cx="425824" cy="4258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Arrow Connector 26"/>
          <p:cNvCxnSpPr/>
          <p:nvPr/>
        </p:nvCxnSpPr>
        <p:spPr>
          <a:xfrm flipH="1">
            <a:off x="7971654" y="3576457"/>
            <a:ext cx="430410" cy="0"/>
          </a:xfrm>
          <a:prstGeom prst="straightConnector1">
            <a:avLst/>
          </a:prstGeom>
          <a:ln w="47625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/>
          <p:cNvCxnSpPr/>
          <p:nvPr/>
        </p:nvCxnSpPr>
        <p:spPr>
          <a:xfrm flipH="1">
            <a:off x="6816457" y="3576457"/>
            <a:ext cx="648900" cy="0"/>
          </a:xfrm>
          <a:prstGeom prst="straightConnector1">
            <a:avLst/>
          </a:prstGeom>
          <a:ln w="47625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29"/>
          <p:cNvCxnSpPr/>
          <p:nvPr/>
        </p:nvCxnSpPr>
        <p:spPr>
          <a:xfrm flipH="1">
            <a:off x="5094939" y="3561515"/>
            <a:ext cx="898711" cy="0"/>
          </a:xfrm>
          <a:prstGeom prst="straightConnector1">
            <a:avLst/>
          </a:prstGeom>
          <a:ln w="47625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Oval 31"/>
          <p:cNvSpPr/>
          <p:nvPr/>
        </p:nvSpPr>
        <p:spPr>
          <a:xfrm>
            <a:off x="3715125" y="2764029"/>
            <a:ext cx="1510840" cy="1624855"/>
          </a:xfrm>
          <a:prstGeom prst="ellipse">
            <a:avLst/>
          </a:prstGeom>
          <a:pattFill prst="pct75">
            <a:fgClr>
              <a:srgbClr val="FF0000"/>
            </a:fgClr>
            <a:bgClr>
              <a:prstClr val="white"/>
            </a:bgClr>
          </a:pattFill>
          <a:ln>
            <a:noFill/>
          </a:ln>
          <a:effectLst>
            <a:softEdge rad="190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52"/>
          <p:cNvSpPr txBox="1"/>
          <p:nvPr/>
        </p:nvSpPr>
        <p:spPr>
          <a:xfrm>
            <a:off x="4006476" y="3365416"/>
            <a:ext cx="97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Shock?</a:t>
            </a:r>
          </a:p>
        </p:txBody>
      </p:sp>
      <p:sp>
        <p:nvSpPr>
          <p:cNvPr id="120" name="Content Placeholder 4"/>
          <p:cNvSpPr txBox="1">
            <a:spLocks/>
          </p:cNvSpPr>
          <p:nvPr/>
        </p:nvSpPr>
        <p:spPr>
          <a:xfrm>
            <a:off x="619343" y="2213107"/>
            <a:ext cx="6352241" cy="371405"/>
          </a:xfrm>
          <a:prstGeom prst="rect">
            <a:avLst/>
          </a:prstGeom>
        </p:spPr>
        <p:txBody>
          <a:bodyPr vert="horz" numCol="2">
            <a:normAutofit/>
          </a:bodyPr>
          <a:lstStyle>
            <a:lvl1pPr marL="320040" indent="-320040" algn="l" rtl="0" eaLnBrk="1" latinLnBrk="0" hangingPunct="1">
              <a:lnSpc>
                <a:spcPct val="80000"/>
              </a:lnSpc>
              <a:spcBef>
                <a:spcPts val="19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1" sz="26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lnSpc>
                <a:spcPct val="80000"/>
              </a:lnSpc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1" sz="26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lnSpc>
                <a:spcPct val="80000"/>
              </a:lnSpc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lnSpc>
                <a:spcPct val="80000"/>
              </a:lnSpc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1" sz="2200" kern="1200" spc="-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altLang="ja-JP" dirty="0"/>
              <a:t>Thermal heating?</a:t>
            </a:r>
          </a:p>
          <a:p>
            <a:pPr lvl="2"/>
            <a:r>
              <a:rPr lang="en-US" altLang="ja-JP" dirty="0"/>
              <a:t>Accretion shock? </a:t>
            </a:r>
          </a:p>
        </p:txBody>
      </p:sp>
      <p:grpSp>
        <p:nvGrpSpPr>
          <p:cNvPr id="121" name="Group 63"/>
          <p:cNvGrpSpPr/>
          <p:nvPr/>
        </p:nvGrpSpPr>
        <p:grpSpPr>
          <a:xfrm>
            <a:off x="1548653" y="2908966"/>
            <a:ext cx="2166472" cy="1046646"/>
            <a:chOff x="1434352" y="4157280"/>
            <a:chExt cx="2166472" cy="1046646"/>
          </a:xfrm>
        </p:grpSpPr>
        <p:grpSp>
          <p:nvGrpSpPr>
            <p:cNvPr id="122" name="Group 61"/>
            <p:cNvGrpSpPr/>
            <p:nvPr/>
          </p:nvGrpSpPr>
          <p:grpSpPr>
            <a:xfrm>
              <a:off x="1548228" y="4452193"/>
              <a:ext cx="2052596" cy="751733"/>
              <a:chOff x="1548228" y="4452193"/>
              <a:chExt cx="2140406" cy="751733"/>
            </a:xfrm>
          </p:grpSpPr>
          <p:cxnSp>
            <p:nvCxnSpPr>
              <p:cNvPr id="124" name="Straight Arrow Connector 59"/>
              <p:cNvCxnSpPr/>
              <p:nvPr/>
            </p:nvCxnSpPr>
            <p:spPr>
              <a:xfrm flipV="1">
                <a:off x="1548228" y="4452193"/>
                <a:ext cx="2104734" cy="117726"/>
              </a:xfrm>
              <a:prstGeom prst="straightConnector1">
                <a:avLst/>
              </a:prstGeom>
              <a:ln w="19050">
                <a:solidFill>
                  <a:srgbClr val="FF9966"/>
                </a:solidFill>
                <a:tailEnd type="arrow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66"/>
              <p:cNvCxnSpPr/>
              <p:nvPr/>
            </p:nvCxnSpPr>
            <p:spPr>
              <a:xfrm>
                <a:off x="1583900" y="5086200"/>
                <a:ext cx="2104734" cy="117726"/>
              </a:xfrm>
              <a:prstGeom prst="straightConnector1">
                <a:avLst/>
              </a:prstGeom>
              <a:ln w="19050">
                <a:solidFill>
                  <a:srgbClr val="FF9966"/>
                </a:solidFill>
                <a:tailEnd type="arrow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" name="TextBox 68"/>
            <p:cNvSpPr txBox="1"/>
            <p:nvPr/>
          </p:nvSpPr>
          <p:spPr>
            <a:xfrm>
              <a:off x="1434352" y="4157280"/>
              <a:ext cx="1162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Heating?</a:t>
              </a:r>
            </a:p>
          </p:txBody>
        </p:sp>
      </p:grpSp>
      <p:sp>
        <p:nvSpPr>
          <p:cNvPr id="126" name="TextBox 72"/>
          <p:cNvSpPr txBox="1"/>
          <p:nvPr/>
        </p:nvSpPr>
        <p:spPr>
          <a:xfrm>
            <a:off x="7047007" y="3121985"/>
            <a:ext cx="1322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000090"/>
                </a:solidFill>
              </a:rPr>
              <a:t>Envelope</a:t>
            </a:r>
          </a:p>
        </p:txBody>
      </p:sp>
      <p:sp>
        <p:nvSpPr>
          <p:cNvPr id="127" name="TextBox 73"/>
          <p:cNvSpPr txBox="1"/>
          <p:nvPr/>
        </p:nvSpPr>
        <p:spPr>
          <a:xfrm>
            <a:off x="2457822" y="339179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chemeClr val="accent5">
                    <a:lumMod val="50000"/>
                  </a:schemeClr>
                </a:solidFill>
              </a:rPr>
              <a:t>Disk</a:t>
            </a:r>
          </a:p>
        </p:txBody>
      </p:sp>
      <p:sp>
        <p:nvSpPr>
          <p:cNvPr id="128" name="TextBox 3"/>
          <p:cNvSpPr txBox="1"/>
          <p:nvPr/>
        </p:nvSpPr>
        <p:spPr>
          <a:xfrm>
            <a:off x="1588902" y="4268144"/>
            <a:ext cx="690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~100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K</a:t>
            </a:r>
            <a:r>
              <a:rPr lang="ja-JP" altLang="en-US" dirty="0">
                <a:solidFill>
                  <a:srgbClr val="FF0000"/>
                </a:solidFill>
              </a:rPr>
              <a:t>  </a:t>
            </a:r>
            <a:r>
              <a:rPr lang="en-US" altLang="ja-JP" dirty="0">
                <a:solidFill>
                  <a:srgbClr val="FF0000"/>
                </a:solidFill>
              </a:rPr>
              <a:t>     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   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~</a:t>
            </a:r>
            <a:r>
              <a:rPr lang="ja-JP" altLang="en-US" dirty="0">
                <a:solidFill>
                  <a:srgbClr val="FF0000"/>
                </a:solidFill>
              </a:rPr>
              <a:t>1</a:t>
            </a:r>
            <a:r>
              <a:rPr lang="en-US" altLang="ja-JP" dirty="0">
                <a:solidFill>
                  <a:srgbClr val="FF0000"/>
                </a:solidFill>
              </a:rPr>
              <a:t>30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ja-JP" altLang="ja-JP" dirty="0">
                <a:solidFill>
                  <a:srgbClr val="FF0000"/>
                </a:solidFill>
              </a:rPr>
              <a:t>K</a:t>
            </a:r>
            <a:r>
              <a:rPr lang="ja-JP" altLang="en-US" dirty="0">
                <a:solidFill>
                  <a:srgbClr val="FF0000"/>
                </a:solidFill>
              </a:rPr>
              <a:t>                     </a:t>
            </a:r>
            <a:r>
              <a:rPr lang="en-US" altLang="ja-JP" dirty="0">
                <a:solidFill>
                  <a:srgbClr val="FF0000"/>
                </a:solidFill>
              </a:rPr>
              <a:t>~100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K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9" name="Group 50"/>
          <p:cNvGrpSpPr/>
          <p:nvPr/>
        </p:nvGrpSpPr>
        <p:grpSpPr>
          <a:xfrm>
            <a:off x="408168" y="4608190"/>
            <a:ext cx="8573998" cy="650140"/>
            <a:chOff x="293868" y="5612514"/>
            <a:chExt cx="8573998" cy="650140"/>
          </a:xfrm>
        </p:grpSpPr>
        <p:cxnSp>
          <p:nvCxnSpPr>
            <p:cNvPr id="130" name="Straight Arrow Connector 51"/>
            <p:cNvCxnSpPr/>
            <p:nvPr/>
          </p:nvCxnSpPr>
          <p:spPr>
            <a:xfrm flipV="1">
              <a:off x="3712668" y="5612514"/>
              <a:ext cx="0" cy="226631"/>
            </a:xfrm>
            <a:prstGeom prst="straightConnector1">
              <a:avLst/>
            </a:prstGeom>
            <a:ln w="25400" cap="rnd">
              <a:solidFill>
                <a:srgbClr val="FF0000"/>
              </a:solidFill>
              <a:headEnd type="none"/>
              <a:tailEnd type="arrow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Rectangle 53"/>
            <p:cNvSpPr/>
            <p:nvPr/>
          </p:nvSpPr>
          <p:spPr>
            <a:xfrm>
              <a:off x="293868" y="5800989"/>
              <a:ext cx="85739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0" algn="ctr">
                <a:spcBef>
                  <a:spcPts val="16900"/>
                </a:spcBef>
                <a:buNone/>
              </a:pPr>
              <a:r>
                <a:rPr lang="en-US" altLang="ja-JP" sz="2400" i="1" dirty="0">
                  <a:solidFill>
                    <a:srgbClr val="FF0000"/>
                  </a:solidFill>
                </a:rPr>
                <a:t>Enhancement</a:t>
              </a:r>
              <a:r>
                <a:rPr lang="ja-JP" altLang="en-US" sz="2400" i="1" dirty="0">
                  <a:solidFill>
                    <a:srgbClr val="FF0000"/>
                  </a:solidFill>
                </a:rPr>
                <a:t> </a:t>
              </a:r>
              <a:r>
                <a:rPr lang="en-US" altLang="ja-JP" sz="2400" i="1" dirty="0">
                  <a:solidFill>
                    <a:srgbClr val="FF0000"/>
                  </a:solidFill>
                </a:rPr>
                <a:t>of</a:t>
              </a:r>
              <a:r>
                <a:rPr lang="ja-JP" altLang="en-US" sz="2400" i="1" dirty="0">
                  <a:solidFill>
                    <a:srgbClr val="FF0000"/>
                  </a:solidFill>
                </a:rPr>
                <a:t> </a:t>
              </a:r>
              <a:r>
                <a:rPr lang="en-US" altLang="ja-JP" sz="2400" i="1" dirty="0">
                  <a:solidFill>
                    <a:srgbClr val="FF0000"/>
                  </a:solidFill>
                </a:rPr>
                <a:t>COMs</a:t>
              </a:r>
              <a:r>
                <a:rPr lang="ja-JP" altLang="en-US" sz="2400" i="1" dirty="0">
                  <a:solidFill>
                    <a:srgbClr val="FF0000"/>
                  </a:solidFill>
                </a:rPr>
                <a:t> </a:t>
              </a:r>
              <a:r>
                <a:rPr lang="en-US" altLang="ja-JP" sz="2400" i="1" dirty="0">
                  <a:solidFill>
                    <a:srgbClr val="FF0000"/>
                  </a:solidFill>
                </a:rPr>
                <a:t>→ Hot </a:t>
              </a:r>
              <a:r>
                <a:rPr lang="en-US" altLang="ja-JP" sz="2400" i="1" dirty="0" err="1">
                  <a:solidFill>
                    <a:srgbClr val="FF0000"/>
                  </a:solidFill>
                </a:rPr>
                <a:t>Corino</a:t>
              </a:r>
              <a:r>
                <a:rPr lang="en-US" altLang="ja-JP" sz="2400" i="1" dirty="0">
                  <a:solidFill>
                    <a:srgbClr val="FF0000"/>
                  </a:solidFill>
                </a:rPr>
                <a:t> Chemistry</a:t>
              </a:r>
              <a:endParaRPr lang="en-US" sz="2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D57EF42-754C-564F-B33D-8FA57D8BB178}"/>
              </a:ext>
            </a:extLst>
          </p:cNvPr>
          <p:cNvGrpSpPr/>
          <p:nvPr/>
        </p:nvGrpSpPr>
        <p:grpSpPr>
          <a:xfrm>
            <a:off x="3433893" y="2498756"/>
            <a:ext cx="3151289" cy="705290"/>
            <a:chOff x="3319435" y="3561916"/>
            <a:chExt cx="3151289" cy="705290"/>
          </a:xfrm>
        </p:grpSpPr>
        <p:sp>
          <p:nvSpPr>
            <p:cNvPr id="53" name="TextBox 22">
              <a:extLst>
                <a:ext uri="{FF2B5EF4-FFF2-40B4-BE49-F238E27FC236}">
                  <a16:creationId xmlns:a16="http://schemas.microsoft.com/office/drawing/2014/main" id="{D759BB9D-84E1-524A-BBD0-EA00099B0978}"/>
                </a:ext>
              </a:extLst>
            </p:cNvPr>
            <p:cNvSpPr txBox="1"/>
            <p:nvPr/>
          </p:nvSpPr>
          <p:spPr>
            <a:xfrm>
              <a:off x="5686309" y="3561916"/>
              <a:ext cx="7844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pc="-100" dirty="0"/>
                <a:t>CR</a:t>
              </a:r>
            </a:p>
          </p:txBody>
        </p:sp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8F0BF34B-D385-2D47-A643-681F6FB521CE}"/>
                </a:ext>
              </a:extLst>
            </p:cNvPr>
            <p:cNvSpPr txBox="1"/>
            <p:nvPr/>
          </p:nvSpPr>
          <p:spPr>
            <a:xfrm>
              <a:off x="3319435" y="3805541"/>
              <a:ext cx="7844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pc="-100" dirty="0"/>
                <a:t>CB</a:t>
              </a:r>
            </a:p>
          </p:txBody>
        </p:sp>
      </p:grp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13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055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113" grpId="0" animBg="1"/>
      <p:bldP spid="118" grpId="0" animBg="1"/>
      <p:bldP spid="119" grpId="0"/>
      <p:bldP spid="126" grpId="0"/>
      <p:bldP spid="127" grpId="0"/>
      <p:bldP spid="1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quarter" idx="1"/>
          </p:nvPr>
        </p:nvSpPr>
        <p:spPr>
          <a:xfrm>
            <a:off x="293868" y="1363858"/>
            <a:ext cx="8573998" cy="5262554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Chemical</a:t>
            </a:r>
            <a:r>
              <a:rPr lang="ja-JP" altLang="en-US" sz="24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change</a:t>
            </a:r>
            <a:r>
              <a:rPr lang="ja-JP" altLang="en-US" sz="24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at</a:t>
            </a:r>
            <a:r>
              <a:rPr lang="ja-JP" altLang="en-US" sz="24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the</a:t>
            </a:r>
            <a:r>
              <a:rPr lang="ja-JP" altLang="en-US" sz="24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centrifugal</a:t>
            </a:r>
            <a:r>
              <a:rPr lang="ja-JP" altLang="en-US" sz="24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barrier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dirty="0">
                <a:cs typeface="News Gothic MT"/>
              </a:rPr>
              <a:t>1. WCCC vs 2. Hot </a:t>
            </a:r>
            <a:r>
              <a:rPr lang="en-US" altLang="ja-JP" dirty="0" err="1">
                <a:cs typeface="News Gothic MT"/>
              </a:rPr>
              <a:t>Corino</a:t>
            </a:r>
            <a:endParaRPr lang="en-US" spc="-120" dirty="0"/>
          </a:p>
        </p:txBody>
      </p:sp>
      <p:grpSp>
        <p:nvGrpSpPr>
          <p:cNvPr id="21" name="Group 20"/>
          <p:cNvGrpSpPr/>
          <p:nvPr/>
        </p:nvGrpSpPr>
        <p:grpSpPr>
          <a:xfrm>
            <a:off x="440697" y="1552311"/>
            <a:ext cx="8372642" cy="3746875"/>
            <a:chOff x="494980" y="1601306"/>
            <a:chExt cx="7842049" cy="350942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544" y="1601306"/>
              <a:ext cx="7522485" cy="3509427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494980" y="3966011"/>
              <a:ext cx="1079860" cy="414297"/>
              <a:chOff x="361040" y="3945636"/>
              <a:chExt cx="1079860" cy="414297"/>
            </a:xfrm>
          </p:grpSpPr>
          <p:cxnSp>
            <p:nvCxnSpPr>
              <p:cNvPr id="16" name="直線矢印コネクタ 20"/>
              <p:cNvCxnSpPr/>
              <p:nvPr/>
            </p:nvCxnSpPr>
            <p:spPr>
              <a:xfrm>
                <a:off x="361040" y="4359933"/>
                <a:ext cx="104400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arrow" w="lg" len="lg"/>
                <a:tailEnd type="arrow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61040" y="3945636"/>
                <a:ext cx="1079860" cy="345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~10</a:t>
                </a:r>
                <a:r>
                  <a:rPr lang="en-US" baseline="30000" dirty="0"/>
                  <a:t>2</a:t>
                </a:r>
                <a:r>
                  <a:rPr lang="en-US" dirty="0"/>
                  <a:t> au</a:t>
                </a:r>
              </a:p>
            </p:txBody>
          </p:sp>
        </p:grpSp>
      </p:grpSp>
      <p:grpSp>
        <p:nvGrpSpPr>
          <p:cNvPr id="17" name="図形グループ 16"/>
          <p:cNvGrpSpPr/>
          <p:nvPr/>
        </p:nvGrpSpPr>
        <p:grpSpPr>
          <a:xfrm>
            <a:off x="284253" y="5765733"/>
            <a:ext cx="8572320" cy="474207"/>
            <a:chOff x="284253" y="5806966"/>
            <a:chExt cx="8572320" cy="474207"/>
          </a:xfrm>
        </p:grpSpPr>
        <p:grpSp>
          <p:nvGrpSpPr>
            <p:cNvPr id="8" name="Group 7"/>
            <p:cNvGrpSpPr/>
            <p:nvPr/>
          </p:nvGrpSpPr>
          <p:grpSpPr>
            <a:xfrm>
              <a:off x="284253" y="5806966"/>
              <a:ext cx="8572320" cy="474207"/>
              <a:chOff x="284253" y="5806966"/>
              <a:chExt cx="8572320" cy="474207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821796" y="5806966"/>
                <a:ext cx="6174826" cy="446689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84253" y="5829767"/>
                <a:ext cx="8572320" cy="451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548000" lvl="0" defTabSz="914400">
                  <a:lnSpc>
                    <a:spcPct val="80000"/>
                  </a:lnSpc>
                  <a:spcBef>
                    <a:spcPts val="1400"/>
                  </a:spcBef>
                  <a:buClr>
                    <a:srgbClr val="DD8047"/>
                  </a:buClr>
                  <a:buSzPct val="60000"/>
                </a:pPr>
                <a:r>
                  <a:rPr lang="en-US" altLang="ja-JP" sz="2800" i="1" spc="-100" dirty="0">
                    <a:solidFill>
                      <a:prstClr val="black"/>
                    </a:solidFill>
                    <a:uFill>
                      <a:solidFill>
                        <a:srgbClr val="FF0000"/>
                      </a:solidFill>
                    </a:uFill>
                  </a:rPr>
                  <a:t>Chemical variation in the disk formation?</a:t>
                </a:r>
                <a:endParaRPr lang="en-US" sz="2800" i="1" spc="-100" dirty="0">
                  <a:solidFill>
                    <a:prstClr val="black"/>
                  </a:solidFill>
                  <a:uFill>
                    <a:solidFill>
                      <a:srgbClr val="FF0000"/>
                    </a:solidFill>
                  </a:uFill>
                </a:endParaRPr>
              </a:p>
            </p:txBody>
          </p:sp>
        </p:grpSp>
        <p:cxnSp>
          <p:nvCxnSpPr>
            <p:cNvPr id="22" name="直線矢印コネクタ 21"/>
            <p:cNvCxnSpPr/>
            <p:nvPr/>
          </p:nvCxnSpPr>
          <p:spPr>
            <a:xfrm>
              <a:off x="1355343" y="6056678"/>
              <a:ext cx="40193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図形グループ 14"/>
          <p:cNvGrpSpPr/>
          <p:nvPr/>
        </p:nvGrpSpPr>
        <p:grpSpPr>
          <a:xfrm>
            <a:off x="284254" y="5323263"/>
            <a:ext cx="8572319" cy="400110"/>
            <a:chOff x="284253" y="5364498"/>
            <a:chExt cx="8572319" cy="400110"/>
          </a:xfrm>
        </p:grpSpPr>
        <p:cxnSp>
          <p:nvCxnSpPr>
            <p:cNvPr id="18" name="直線矢印コネクタ 17"/>
            <p:cNvCxnSpPr/>
            <p:nvPr/>
          </p:nvCxnSpPr>
          <p:spPr>
            <a:xfrm>
              <a:off x="434089" y="5564553"/>
              <a:ext cx="40193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正方形/長方形 13"/>
            <p:cNvSpPr/>
            <p:nvPr/>
          </p:nvSpPr>
          <p:spPr>
            <a:xfrm>
              <a:off x="284253" y="5364498"/>
              <a:ext cx="857231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40000" lvl="0" defTabSz="914400">
                <a:lnSpc>
                  <a:spcPct val="80000"/>
                </a:lnSpc>
                <a:spcBef>
                  <a:spcPts val="29200"/>
                </a:spcBef>
                <a:buClr>
                  <a:srgbClr val="DD8047"/>
                </a:buClr>
                <a:buSzPct val="60000"/>
              </a:pPr>
              <a:r>
                <a:rPr lang="en-US" altLang="ja-JP" sz="2400" spc="-100" dirty="0">
                  <a:solidFill>
                    <a:prstClr val="black"/>
                  </a:solidFill>
                  <a:uFill>
                    <a:solidFill>
                      <a:srgbClr val="FF0000"/>
                    </a:solidFill>
                  </a:uFill>
                </a:rPr>
                <a:t>Different tracers for each component in HC/WCCC sources</a:t>
              </a:r>
            </a:p>
          </p:txBody>
        </p:sp>
      </p:grp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13" name="日付プレースホルダー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14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099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927273AE-1056-1346-8A7A-C82433D94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L483</a:t>
            </a:r>
          </a:p>
          <a:p>
            <a:r>
              <a:rPr lang="en-US" altLang="ja-JP" dirty="0"/>
              <a:t>B335</a:t>
            </a:r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F9002492-0305-8347-B2E2-5055E8BC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3. Hybrid Sources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122F6D-E0D4-AA49-B664-52128089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3AF8B-7793-5F4D-9A46-C47DB4DD84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67752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14659D-4912-7E44-8F5A-EC7D37E8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3. Hybrid: L483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F2B3591-EEEB-584C-A500-1F53EF6A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28371B-FC94-DD41-8F2C-EBC559108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D36C8E-DE25-5145-AEDD-FCA674B32D5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200" dirty="0"/>
              <a:t>Warm Carbon-Chain Chemistry candidate (</a:t>
            </a:r>
            <a:r>
              <a:rPr kumimoji="1" lang="en-US" altLang="ja-JP" sz="2200" dirty="0" err="1"/>
              <a:t>Hirota</a:t>
            </a:r>
            <a:r>
              <a:rPr kumimoji="1" lang="en-US" altLang="ja-JP" sz="2200" dirty="0"/>
              <a:t> et al. 2009)</a:t>
            </a:r>
          </a:p>
          <a:p>
            <a:pPr>
              <a:spcBef>
                <a:spcPts val="1300"/>
              </a:spcBef>
            </a:pPr>
            <a:r>
              <a:rPr lang="en-US" altLang="ja-JP" sz="2200" dirty="0"/>
              <a:t>ALMA Observations (Band 6; Oya et al. 2017)</a:t>
            </a:r>
          </a:p>
          <a:p>
            <a:pPr lvl="1"/>
            <a:endParaRPr kumimoji="1" lang="en-US" altLang="ja-JP" sz="2200" dirty="0"/>
          </a:p>
          <a:p>
            <a:endParaRPr kumimoji="1" lang="ja-JP" altLang="en-US" sz="2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039B61-6CF2-9A4E-B722-CF41B3A70B6B}"/>
              </a:ext>
            </a:extLst>
          </p:cNvPr>
          <p:cNvSpPr txBox="1"/>
          <p:nvPr/>
        </p:nvSpPr>
        <p:spPr>
          <a:xfrm>
            <a:off x="293868" y="2188148"/>
            <a:ext cx="8346895" cy="38779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64008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altLang="ja-JP" sz="2400" spc="-100" dirty="0">
                <a:solidFill>
                  <a:prstClr val="black"/>
                </a:solidFill>
              </a:rPr>
              <a:t>CCH</a:t>
            </a:r>
          </a:p>
          <a:p>
            <a:pPr marL="64008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altLang="ja-JP" sz="2400" spc="-100" dirty="0">
                <a:solidFill>
                  <a:prstClr val="black"/>
                </a:solidFill>
              </a:rPr>
              <a:t>CS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EB4D92-CCE8-5B44-8913-0C6B9B10B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28" y="2575946"/>
            <a:ext cx="8698044" cy="3680697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6844D3AD-057F-2048-A147-03227B6C943A}"/>
              </a:ext>
            </a:extLst>
          </p:cNvPr>
          <p:cNvCxnSpPr>
            <a:cxnSpLocks/>
          </p:cNvCxnSpPr>
          <p:nvPr/>
        </p:nvCxnSpPr>
        <p:spPr>
          <a:xfrm rot="4500000" flipH="1">
            <a:off x="5596449" y="4219701"/>
            <a:ext cx="2160000" cy="0"/>
          </a:xfrm>
          <a:prstGeom prst="straightConnector1">
            <a:avLst/>
          </a:prstGeom>
          <a:ln w="38100" cap="rnd">
            <a:solidFill>
              <a:srgbClr val="FF0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935C91A-2FCF-044C-AAC3-F4F0E6058560}"/>
              </a:ext>
            </a:extLst>
          </p:cNvPr>
          <p:cNvGrpSpPr/>
          <p:nvPr/>
        </p:nvGrpSpPr>
        <p:grpSpPr>
          <a:xfrm>
            <a:off x="204774" y="2187954"/>
            <a:ext cx="4500739" cy="4282068"/>
            <a:chOff x="204774" y="2187954"/>
            <a:chExt cx="4500739" cy="4282068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417F725-E456-3446-B321-5DC6491B50CE}"/>
                </a:ext>
              </a:extLst>
            </p:cNvPr>
            <p:cNvGrpSpPr/>
            <p:nvPr/>
          </p:nvGrpSpPr>
          <p:grpSpPr>
            <a:xfrm>
              <a:off x="204774" y="2187954"/>
              <a:ext cx="4500739" cy="4245976"/>
              <a:chOff x="204774" y="2187954"/>
              <a:chExt cx="4500739" cy="4245976"/>
            </a:xfrm>
            <a:effectLst/>
          </p:grpSpPr>
          <p:sp useBgFill="1"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74794055-F27D-B849-AE63-A915ADDF9329}"/>
                  </a:ext>
                </a:extLst>
              </p:cNvPr>
              <p:cNvSpPr/>
              <p:nvPr/>
            </p:nvSpPr>
            <p:spPr>
              <a:xfrm>
                <a:off x="204774" y="2187954"/>
                <a:ext cx="4361011" cy="4245976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 useBgFill="1"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9092788B-5462-C54C-B68E-1420D2A13E1B}"/>
                  </a:ext>
                </a:extLst>
              </p:cNvPr>
              <p:cNvSpPr/>
              <p:nvPr/>
            </p:nvSpPr>
            <p:spPr>
              <a:xfrm>
                <a:off x="4095163" y="3685299"/>
                <a:ext cx="610350" cy="1251136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E40A5BA0-16F6-4F49-85DA-69B24B32C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016"/>
            <a:stretch/>
          </p:blipFill>
          <p:spPr>
            <a:xfrm>
              <a:off x="501245" y="2362565"/>
              <a:ext cx="3924588" cy="4107457"/>
            </a:xfrm>
            <a:prstGeom prst="rect">
              <a:avLst/>
            </a:prstGeom>
          </p:spPr>
        </p:pic>
      </p:grpSp>
      <p:grpSp>
        <p:nvGrpSpPr>
          <p:cNvPr id="10" name="図形グループ 18">
            <a:extLst>
              <a:ext uri="{FF2B5EF4-FFF2-40B4-BE49-F238E27FC236}">
                <a16:creationId xmlns:a16="http://schemas.microsoft.com/office/drawing/2014/main" id="{28C4D750-7955-B84C-ADED-8901AEB742E7}"/>
              </a:ext>
            </a:extLst>
          </p:cNvPr>
          <p:cNvGrpSpPr/>
          <p:nvPr/>
        </p:nvGrpSpPr>
        <p:grpSpPr>
          <a:xfrm>
            <a:off x="4518879" y="2206322"/>
            <a:ext cx="4338603" cy="4245654"/>
            <a:chOff x="4522890" y="2172948"/>
            <a:chExt cx="4338603" cy="4245653"/>
          </a:xfrm>
        </p:grpSpPr>
        <p:grpSp>
          <p:nvGrpSpPr>
            <p:cNvPr id="11" name="図形グループ 16">
              <a:extLst>
                <a:ext uri="{FF2B5EF4-FFF2-40B4-BE49-F238E27FC236}">
                  <a16:creationId xmlns:a16="http://schemas.microsoft.com/office/drawing/2014/main" id="{88F8F1AE-C244-9747-89E5-AE6B16AB4D5D}"/>
                </a:ext>
              </a:extLst>
            </p:cNvPr>
            <p:cNvGrpSpPr/>
            <p:nvPr/>
          </p:nvGrpSpPr>
          <p:grpSpPr>
            <a:xfrm>
              <a:off x="4522890" y="2172948"/>
              <a:ext cx="4338603" cy="4245653"/>
              <a:chOff x="4522890" y="2172948"/>
              <a:chExt cx="4338603" cy="4245653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4BA3EE7-0822-8B41-9BD8-FE92154AA382}"/>
                  </a:ext>
                </a:extLst>
              </p:cNvPr>
              <p:cNvSpPr/>
              <p:nvPr/>
            </p:nvSpPr>
            <p:spPr>
              <a:xfrm>
                <a:off x="4675298" y="2325349"/>
                <a:ext cx="4186195" cy="39968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4" name="Group 9">
                <a:extLst>
                  <a:ext uri="{FF2B5EF4-FFF2-40B4-BE49-F238E27FC236}">
                    <a16:creationId xmlns:a16="http://schemas.microsoft.com/office/drawing/2014/main" id="{9716312E-3022-E140-866B-41B4A8EC750F}"/>
                  </a:ext>
                </a:extLst>
              </p:cNvPr>
              <p:cNvGrpSpPr/>
              <p:nvPr/>
            </p:nvGrpSpPr>
            <p:grpSpPr>
              <a:xfrm>
                <a:off x="4522890" y="2172948"/>
                <a:ext cx="4320183" cy="4245653"/>
                <a:chOff x="4522890" y="2172948"/>
                <a:chExt cx="4320183" cy="4245653"/>
              </a:xfrm>
            </p:grpSpPr>
            <p:grpSp>
              <p:nvGrpSpPr>
                <p:cNvPr id="15" name="図形グループ 29">
                  <a:extLst>
                    <a:ext uri="{FF2B5EF4-FFF2-40B4-BE49-F238E27FC236}">
                      <a16:creationId xmlns:a16="http://schemas.microsoft.com/office/drawing/2014/main" id="{DB1EFB06-46A7-AD45-BB83-88E8C22BC741}"/>
                    </a:ext>
                  </a:extLst>
                </p:cNvPr>
                <p:cNvGrpSpPr/>
                <p:nvPr/>
              </p:nvGrpSpPr>
              <p:grpSpPr>
                <a:xfrm>
                  <a:off x="4522890" y="2172948"/>
                  <a:ext cx="4320183" cy="4245653"/>
                  <a:chOff x="5743143" y="1335493"/>
                  <a:chExt cx="2934486" cy="2766032"/>
                </a:xfrm>
              </p:grpSpPr>
              <p:sp>
                <p:nvSpPr>
                  <p:cNvPr id="17" name="正方形/長方形 16">
                    <a:extLst>
                      <a:ext uri="{FF2B5EF4-FFF2-40B4-BE49-F238E27FC236}">
                        <a16:creationId xmlns:a16="http://schemas.microsoft.com/office/drawing/2014/main" id="{2A790EFD-546F-AA49-9E43-BADEFF789C30}"/>
                      </a:ext>
                    </a:extLst>
                  </p:cNvPr>
                  <p:cNvSpPr/>
                  <p:nvPr/>
                </p:nvSpPr>
                <p:spPr>
                  <a:xfrm>
                    <a:off x="5743143" y="1335493"/>
                    <a:ext cx="2293416" cy="2766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pic>
                <p:nvPicPr>
                  <p:cNvPr id="18" name="図 17">
                    <a:extLst>
                      <a:ext uri="{FF2B5EF4-FFF2-40B4-BE49-F238E27FC236}">
                        <a16:creationId xmlns:a16="http://schemas.microsoft.com/office/drawing/2014/main" id="{1BF7118E-0DE9-7F4A-B2AF-D81A6C214E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80306" y="1452785"/>
                    <a:ext cx="2797323" cy="245291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6" name="TextBox 6">
                  <a:extLst>
                    <a:ext uri="{FF2B5EF4-FFF2-40B4-BE49-F238E27FC236}">
                      <a16:creationId xmlns:a16="http://schemas.microsoft.com/office/drawing/2014/main" id="{CBFDAFA7-36D5-1643-9CCC-83AB9ECF3EC5}"/>
                    </a:ext>
                  </a:extLst>
                </p:cNvPr>
                <p:cNvSpPr txBox="1"/>
                <p:nvPr/>
              </p:nvSpPr>
              <p:spPr>
                <a:xfrm>
                  <a:off x="5253275" y="6046293"/>
                  <a:ext cx="27351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1400" dirty="0"/>
                    <a:t>(IRAS</a:t>
                  </a:r>
                  <a:r>
                    <a:rPr lang="ja-JP" altLang="en-US" sz="1400" dirty="0"/>
                    <a:t> </a:t>
                  </a:r>
                  <a:r>
                    <a:rPr lang="en-US" altLang="ja-JP" sz="1400" dirty="0"/>
                    <a:t>16293−2422 Source A)</a:t>
                  </a:r>
                  <a:endParaRPr lang="en-US" sz="1400" dirty="0"/>
                </a:p>
              </p:txBody>
            </p:sp>
          </p:grp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602F7B-02AF-F847-B724-6E7167B7D2F1}"/>
                </a:ext>
              </a:extLst>
            </p:cNvPr>
            <p:cNvSpPr txBox="1"/>
            <p:nvPr/>
          </p:nvSpPr>
          <p:spPr>
            <a:xfrm>
              <a:off x="5038825" y="2742865"/>
              <a:ext cx="9371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spc="-100" dirty="0"/>
                <a:t>(Contour)</a:t>
              </a:r>
              <a:endParaRPr kumimoji="1" lang="ja-JP" altLang="en-US" sz="1400" spc="-100" dirty="0"/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51BFCCFA-F9ED-DC47-90C7-2E5A38245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206" y="2246400"/>
            <a:ext cx="4975790" cy="42696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EE288690-0EAA-E94C-9989-7009E6150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00" y="2246400"/>
            <a:ext cx="4975788" cy="426960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D0EDDBA-A3B4-AB42-B833-37DF07AFB8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000" y="2246400"/>
            <a:ext cx="4975788" cy="4269600"/>
          </a:xfrm>
          <a:prstGeom prst="rect">
            <a:avLst/>
          </a:prstGeom>
        </p:spPr>
      </p:pic>
      <p:sp>
        <p:nvSpPr>
          <p:cNvPr id="24" name="スライド番号プレースホルダー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16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764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Hybrid: L483</a:t>
            </a:r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4"/>
          <a:stretch/>
        </p:blipFill>
        <p:spPr>
          <a:xfrm>
            <a:off x="389905" y="3490454"/>
            <a:ext cx="6701976" cy="287426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ja-JP" dirty="0"/>
              <a:t>Hot</a:t>
            </a:r>
            <a:r>
              <a:rPr lang="ja-JP" altLang="en-US" dirty="0"/>
              <a:t> </a:t>
            </a:r>
            <a:r>
              <a:rPr lang="en-US" altLang="ja-JP" dirty="0" err="1"/>
              <a:t>corino</a:t>
            </a:r>
            <a:r>
              <a:rPr lang="ja-JP" altLang="en-US" dirty="0"/>
              <a:t> </a:t>
            </a:r>
            <a:r>
              <a:rPr lang="en-US" altLang="ja-JP" dirty="0"/>
              <a:t>related</a:t>
            </a:r>
            <a:r>
              <a:rPr lang="ja-JP" altLang="en-US" dirty="0"/>
              <a:t> </a:t>
            </a:r>
            <a:r>
              <a:rPr lang="en-US" altLang="ja-JP" dirty="0"/>
              <a:t>species</a:t>
            </a:r>
            <a:r>
              <a:rPr lang="ja-JP" altLang="en-US" dirty="0"/>
              <a:t> </a:t>
            </a:r>
            <a:endParaRPr lang="en-US" altLang="ja-JP" dirty="0"/>
          </a:p>
          <a:p>
            <a:pPr lvl="1"/>
            <a:r>
              <a:rPr lang="en-US" altLang="ja-JP" spc="-130" dirty="0"/>
              <a:t>NH</a:t>
            </a:r>
            <a:r>
              <a:rPr lang="en-US" altLang="ja-JP" spc="-130" baseline="-25000" dirty="0"/>
              <a:t>2</a:t>
            </a:r>
            <a:r>
              <a:rPr lang="en-US" altLang="ja-JP" spc="-130" dirty="0"/>
              <a:t>CHO, HCOOCH</a:t>
            </a:r>
            <a:r>
              <a:rPr lang="en-US" altLang="ja-JP" spc="-130" baseline="-25000" dirty="0"/>
              <a:t>3</a:t>
            </a:r>
            <a:r>
              <a:rPr lang="en-US" altLang="ja-JP" spc="-130" dirty="0"/>
              <a:t> </a:t>
            </a:r>
            <a:r>
              <a:rPr lang="en-AU" altLang="ja-JP" sz="2800" spc="-130" dirty="0">
                <a:solidFill>
                  <a:prstClr val="black"/>
                </a:solidFill>
              </a:rPr>
              <a:t>: marginally detected</a:t>
            </a:r>
            <a:endParaRPr lang="en-US" altLang="ja-JP" spc="-130" dirty="0"/>
          </a:p>
          <a:p>
            <a:pPr marL="252000" indent="0">
              <a:spcBef>
                <a:spcPts val="2500"/>
              </a:spcBef>
              <a:buNone/>
            </a:pPr>
            <a:r>
              <a:rPr lang="en-US" altLang="ja-JP" sz="2800" i="1" dirty="0"/>
              <a:t>→ </a:t>
            </a:r>
            <a:r>
              <a:rPr lang="en-AU" altLang="ja-JP" sz="2800" i="1" dirty="0"/>
              <a:t>The first detection of </a:t>
            </a:r>
          </a:p>
          <a:p>
            <a:pPr marL="702000" indent="0">
              <a:spcBef>
                <a:spcPts val="0"/>
              </a:spcBef>
              <a:buNone/>
            </a:pPr>
            <a:r>
              <a:rPr lang="en-AU" altLang="ja-JP" sz="2800" i="1" spc="-130" dirty="0"/>
              <a:t>saturated COMs in the WCCC source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030066" y="188189"/>
            <a:ext cx="2021530" cy="6100102"/>
            <a:chOff x="6636551" y="188189"/>
            <a:chExt cx="2021530" cy="6100102"/>
          </a:xfrm>
        </p:grpSpPr>
        <p:sp>
          <p:nvSpPr>
            <p:cNvPr id="10" name="Rectangle 9"/>
            <p:cNvSpPr/>
            <p:nvPr/>
          </p:nvSpPr>
          <p:spPr>
            <a:xfrm>
              <a:off x="6636551" y="327106"/>
              <a:ext cx="2021530" cy="1036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34" b="-1"/>
            <a:stretch/>
          </p:blipFill>
          <p:spPr>
            <a:xfrm>
              <a:off x="6774985" y="188189"/>
              <a:ext cx="1662006" cy="6100102"/>
            </a:xfrm>
            <a:prstGeom prst="rect">
              <a:avLst/>
            </a:prstGeom>
          </p:spPr>
        </p:pic>
      </p:grp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13" name="日付プレースホルダー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17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26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Hybrid: B335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/>
              <a:t>IRAS 19347+0727</a:t>
            </a:r>
          </a:p>
          <a:p>
            <a:pPr lvl="1"/>
            <a:r>
              <a:rPr kumimoji="1" lang="en-US" altLang="ja-JP" dirty="0"/>
              <a:t>Bok Globule</a:t>
            </a:r>
          </a:p>
          <a:p>
            <a:r>
              <a:rPr lang="en-US" altLang="ja-JP" dirty="0"/>
              <a:t>ALMA Cycle 2 Band 6 </a:t>
            </a:r>
            <a:r>
              <a:rPr lang="en-US" altLang="ja-JP" sz="2000" dirty="0"/>
              <a:t>(Beam ~ 0”.6; Imai et al. 2016)</a:t>
            </a:r>
          </a:p>
          <a:p>
            <a:pPr lvl="1"/>
            <a:r>
              <a:rPr lang="en-US" altLang="ja-JP" dirty="0"/>
              <a:t>CCH (carbon-chains)</a:t>
            </a:r>
          </a:p>
          <a:p>
            <a:pPr lvl="2"/>
            <a:r>
              <a:rPr lang="en-US" altLang="ja-JP" dirty="0"/>
              <a:t>Extended (outflow)</a:t>
            </a:r>
          </a:p>
          <a:p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85" y="3549430"/>
            <a:ext cx="4062525" cy="2785183"/>
          </a:xfrm>
          <a:prstGeom prst="rect">
            <a:avLst/>
          </a:prstGeom>
        </p:spPr>
      </p:pic>
      <p:grpSp>
        <p:nvGrpSpPr>
          <p:cNvPr id="21" name="図形グループ 20"/>
          <p:cNvGrpSpPr/>
          <p:nvPr/>
        </p:nvGrpSpPr>
        <p:grpSpPr>
          <a:xfrm>
            <a:off x="1009517" y="4842355"/>
            <a:ext cx="2312120" cy="374013"/>
            <a:chOff x="1009517" y="4842355"/>
            <a:chExt cx="2312120" cy="374013"/>
          </a:xfrm>
        </p:grpSpPr>
        <p:cxnSp>
          <p:nvCxnSpPr>
            <p:cNvPr id="15" name="直線矢印コネクタ 14"/>
            <p:cNvCxnSpPr/>
            <p:nvPr/>
          </p:nvCxnSpPr>
          <p:spPr>
            <a:xfrm>
              <a:off x="1172342" y="4842355"/>
              <a:ext cx="2149295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 w="lg" len="lg"/>
              <a:tailEnd type="arrow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1009517" y="4847036"/>
              <a:ext cx="987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AU" altLang="ja-JP" spc="-100" dirty="0">
                  <a:solidFill>
                    <a:srgbClr val="FF0000"/>
                  </a:solidFill>
                </a:rPr>
                <a:t>Outflow</a:t>
              </a:r>
              <a:endParaRPr kumimoji="1" lang="ja-JP" altLang="en-US" spc="-1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826" y="3524714"/>
            <a:ext cx="4120149" cy="2813994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2870616" y="1767126"/>
            <a:ext cx="5995572" cy="68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008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altLang="ja-JP" sz="2600" i="1" spc="-130" dirty="0">
                <a:solidFill>
                  <a:prstClr val="black"/>
                </a:solidFill>
              </a:rPr>
              <a:t>d</a:t>
            </a:r>
            <a:r>
              <a:rPr lang="en-US" altLang="ja-JP" sz="2600" spc="-130" dirty="0">
                <a:solidFill>
                  <a:prstClr val="black"/>
                </a:solidFill>
              </a:rPr>
              <a:t> = 100 pc </a:t>
            </a:r>
            <a:r>
              <a:rPr lang="en-US" altLang="ja-JP" sz="2000" spc="-130" dirty="0">
                <a:solidFill>
                  <a:prstClr val="black"/>
                </a:solidFill>
              </a:rPr>
              <a:t>(</a:t>
            </a:r>
            <a:r>
              <a:rPr lang="en-US" altLang="ja-JP" sz="2000" spc="-130" dirty="0" err="1">
                <a:solidFill>
                  <a:prstClr val="black"/>
                </a:solidFill>
              </a:rPr>
              <a:t>Olofsson</a:t>
            </a:r>
            <a:r>
              <a:rPr lang="en-US" altLang="ja-JP" sz="2000" spc="-130" dirty="0">
                <a:solidFill>
                  <a:prstClr val="black"/>
                </a:solidFill>
              </a:rPr>
              <a:t> &amp; </a:t>
            </a:r>
            <a:r>
              <a:rPr lang="en-US" altLang="ja-JP" sz="2000" spc="-130" dirty="0" err="1">
                <a:solidFill>
                  <a:prstClr val="black"/>
                </a:solidFill>
              </a:rPr>
              <a:t>Olofsson</a:t>
            </a:r>
            <a:r>
              <a:rPr lang="en-US" altLang="ja-JP" sz="2000" spc="-130" dirty="0">
                <a:solidFill>
                  <a:prstClr val="black"/>
                </a:solidFill>
              </a:rPr>
              <a:t> 2009)</a:t>
            </a:r>
          </a:p>
          <a:p>
            <a:endParaRPr kumimoji="1" lang="ja-JP" altLang="en-US" spc="-130" dirty="0"/>
          </a:p>
        </p:txBody>
      </p:sp>
      <p:sp>
        <p:nvSpPr>
          <p:cNvPr id="12" name="正方形/長方形 11"/>
          <p:cNvSpPr/>
          <p:nvPr/>
        </p:nvSpPr>
        <p:spPr>
          <a:xfrm>
            <a:off x="4503610" y="2718326"/>
            <a:ext cx="4511473" cy="1144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008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r>
              <a:rPr lang="en-US" altLang="ja-JP" sz="2600" spc="-100" dirty="0">
                <a:solidFill>
                  <a:prstClr val="black"/>
                </a:solidFill>
              </a:rPr>
              <a:t>HCOOCH</a:t>
            </a:r>
            <a:r>
              <a:rPr lang="en-US" altLang="ja-JP" sz="2600" i="0" spc="-100" baseline="-25000" dirty="0">
                <a:solidFill>
                  <a:prstClr val="black"/>
                </a:solidFill>
                <a:latin typeface="+mj-lt"/>
              </a:rPr>
              <a:t>3</a:t>
            </a:r>
            <a:r>
              <a:rPr lang="en-US" altLang="ja-JP" sz="2600" i="0" spc="-100" dirty="0">
                <a:solidFill>
                  <a:prstClr val="black"/>
                </a:solidFill>
                <a:latin typeface="+mj-lt"/>
              </a:rPr>
              <a:t> (COMs)</a:t>
            </a:r>
            <a:endParaRPr lang="en-US" altLang="ja-JP" sz="2600" spc="-100" dirty="0">
              <a:solidFill>
                <a:prstClr val="black"/>
              </a:solidFill>
              <a:latin typeface="+mj-lt"/>
            </a:endParaRPr>
          </a:p>
          <a:p>
            <a:pPr lvl="2" indent="-228600" defTabSz="914400">
              <a:lnSpc>
                <a:spcPct val="80000"/>
              </a:lnSpc>
              <a:spcBef>
                <a:spcPts val="500"/>
              </a:spcBef>
              <a:buClr>
                <a:srgbClr val="DD8047"/>
              </a:buClr>
              <a:buSzPct val="75000"/>
              <a:buFont typeface="Wingdings"/>
              <a:buChar char=""/>
            </a:pPr>
            <a:r>
              <a:rPr lang="en-US" altLang="ja-JP" sz="2200" spc="-100" dirty="0">
                <a:solidFill>
                  <a:prstClr val="black"/>
                </a:solidFill>
              </a:rPr>
              <a:t>Compact (disk?)</a:t>
            </a:r>
          </a:p>
          <a:p>
            <a:pPr marL="640080" lvl="1" indent="-274320" defTabSz="914400">
              <a:lnSpc>
                <a:spcPct val="80000"/>
              </a:lnSpc>
              <a:spcBef>
                <a:spcPts val="550"/>
              </a:spcBef>
              <a:buClr>
                <a:srgbClr val="94B6D2"/>
              </a:buClr>
              <a:buSzPct val="70000"/>
              <a:buFont typeface="Wingdings 2"/>
              <a:buChar char=""/>
            </a:pPr>
            <a:endParaRPr lang="en-US" altLang="ja-JP" sz="2600" i="0" spc="-100" dirty="0">
              <a:solidFill>
                <a:prstClr val="black"/>
              </a:solidFill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20581" y="3597872"/>
            <a:ext cx="6754985" cy="2526195"/>
            <a:chOff x="1020581" y="3597872"/>
            <a:chExt cx="6754985" cy="2526195"/>
          </a:xfrm>
        </p:grpSpPr>
        <p:grpSp>
          <p:nvGrpSpPr>
            <p:cNvPr id="5" name="Group 4"/>
            <p:cNvGrpSpPr/>
            <p:nvPr/>
          </p:nvGrpSpPr>
          <p:grpSpPr>
            <a:xfrm>
              <a:off x="1020581" y="3604067"/>
              <a:ext cx="2520000" cy="2520000"/>
              <a:chOff x="1020581" y="3604067"/>
              <a:chExt cx="2520000" cy="2520000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2254961" y="4813667"/>
                <a:ext cx="50400" cy="504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3"/>
              <p:cNvSpPr/>
              <p:nvPr/>
            </p:nvSpPr>
            <p:spPr>
              <a:xfrm>
                <a:off x="1020581" y="3604067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255566" y="3597872"/>
              <a:ext cx="2520000" cy="2520000"/>
              <a:chOff x="1020581" y="3604067"/>
              <a:chExt cx="2520000" cy="2520000"/>
            </a:xfrm>
          </p:grpSpPr>
          <p:sp>
            <p:nvSpPr>
              <p:cNvPr id="18" name="円/楕円 13"/>
              <p:cNvSpPr/>
              <p:nvPr/>
            </p:nvSpPr>
            <p:spPr>
              <a:xfrm>
                <a:off x="2254961" y="4813667"/>
                <a:ext cx="50400" cy="504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円/楕円 13"/>
              <p:cNvSpPr/>
              <p:nvPr/>
            </p:nvSpPr>
            <p:spPr>
              <a:xfrm>
                <a:off x="1020581" y="3604067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18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813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7EBCF0A0-A1B4-B64C-AAA7-34BE1E3D4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62" y="1447356"/>
            <a:ext cx="8754569" cy="375736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Hybrid: B335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CE04D50-BF7F-4341-B334-CCB382237A68}"/>
              </a:ext>
            </a:extLst>
          </p:cNvPr>
          <p:cNvSpPr/>
          <p:nvPr/>
        </p:nvSpPr>
        <p:spPr>
          <a:xfrm>
            <a:off x="132634" y="6352117"/>
            <a:ext cx="3057247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>
              <a:lnSpc>
                <a:spcPct val="80000"/>
              </a:lnSpc>
              <a:spcBef>
                <a:spcPts val="34100"/>
              </a:spcBef>
              <a:buClr>
                <a:srgbClr val="DD8047"/>
              </a:buClr>
              <a:buSzPct val="60000"/>
            </a:pPr>
            <a:r>
              <a:rPr lang="en-US" altLang="ja-JP" sz="2000" spc="-100" dirty="0">
                <a:solidFill>
                  <a:prstClr val="black"/>
                </a:solidFill>
              </a:rPr>
              <a:t>Imai et al. (2016, </a:t>
            </a:r>
            <a:r>
              <a:rPr lang="en-US" altLang="ja-JP" sz="2000" spc="-100" dirty="0" err="1">
                <a:solidFill>
                  <a:prstClr val="black"/>
                </a:solidFill>
              </a:rPr>
              <a:t>inprep</a:t>
            </a:r>
            <a:r>
              <a:rPr lang="en-US" altLang="ja-JP" sz="2000" spc="-100" dirty="0">
                <a:solidFill>
                  <a:prstClr val="black"/>
                </a:solidFill>
              </a:rPr>
              <a:t>.)</a:t>
            </a:r>
            <a:endParaRPr lang="ja-JP" altLang="en-US" sz="2000" spc="-100" dirty="0">
              <a:solidFill>
                <a:prstClr val="black"/>
              </a:solidFill>
            </a:endParaRP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4A87B2C4-56FF-F447-847A-5391F3400BE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ja-JP" dirty="0"/>
          </a:p>
          <a:p>
            <a:pPr>
              <a:spcBef>
                <a:spcPts val="28300"/>
              </a:spcBef>
            </a:pPr>
            <a:r>
              <a:rPr lang="en-US" altLang="ja-JP" dirty="0"/>
              <a:t>Carbon-chains trace an extended component (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WCCC</a:t>
            </a:r>
            <a:r>
              <a:rPr lang="en-US" altLang="ja-JP" dirty="0"/>
              <a:t>). </a:t>
            </a:r>
          </a:p>
          <a:p>
            <a:pPr>
              <a:spcBef>
                <a:spcPts val="1300"/>
              </a:spcBef>
            </a:pPr>
            <a:r>
              <a:rPr lang="en-US" altLang="ja-JP" dirty="0"/>
              <a:t>COMs are in a compact component (</a:t>
            </a:r>
            <a:r>
              <a:rPr lang="en-US" altLang="ja-JP" dirty="0">
                <a:solidFill>
                  <a:schemeClr val="accent2">
                    <a:lumMod val="75000"/>
                  </a:schemeClr>
                </a:solidFill>
              </a:rPr>
              <a:t>hot </a:t>
            </a:r>
            <a:r>
              <a:rPr lang="en-US" altLang="ja-JP" dirty="0" err="1">
                <a:solidFill>
                  <a:schemeClr val="accent2">
                    <a:lumMod val="75000"/>
                  </a:schemeClr>
                </a:solidFill>
              </a:rPr>
              <a:t>corino</a:t>
            </a:r>
            <a:r>
              <a:rPr lang="en-US" altLang="ja-JP" dirty="0"/>
              <a:t> chem.). </a:t>
            </a:r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19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8941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927273AE-1056-1346-8A7A-C82433D94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Chemical Change</a:t>
            </a:r>
          </a:p>
          <a:p>
            <a:r>
              <a:rPr lang="en-US" altLang="ja-JP" dirty="0"/>
              <a:t>Chemical Variation</a:t>
            </a:r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F9002492-0305-8347-B2E2-5055E8BC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4. A Unified Picture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122F6D-E0D4-AA49-B664-52128089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3AF8B-7793-5F4D-9A46-C47DB4DD84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44282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627FF3-33A3-3A4D-931E-99F5155E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4. Origin of the Chemical Change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98B4029-D2A1-4248-BDFB-536E60E87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D85EFF1-184E-624D-ADCD-406741F9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1A525A7-D394-3948-AAA6-1962CEAC717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ja-JP" dirty="0"/>
              <a:t>Chemical</a:t>
            </a:r>
            <a:r>
              <a:rPr lang="ja-JP" altLang="en-US"/>
              <a:t> </a:t>
            </a:r>
            <a:r>
              <a:rPr lang="en-US" altLang="ja-JP" dirty="0"/>
              <a:t>model</a:t>
            </a:r>
            <a:r>
              <a:rPr lang="ja-JP" altLang="en-US"/>
              <a:t> </a:t>
            </a:r>
            <a:r>
              <a:rPr lang="en-US" altLang="ja-JP" dirty="0"/>
              <a:t>of a collapsing core</a:t>
            </a:r>
          </a:p>
          <a:p>
            <a:pPr lvl="1">
              <a:spcBef>
                <a:spcPts val="1150"/>
              </a:spcBef>
            </a:pPr>
            <a:r>
              <a:rPr lang="en-US" altLang="ja-JP" dirty="0"/>
              <a:t>Evaporation of CH</a:t>
            </a:r>
            <a:r>
              <a:rPr lang="en-US" altLang="ja-JP" baseline="-25000" dirty="0"/>
              <a:t>4</a:t>
            </a:r>
            <a:r>
              <a:rPr lang="en-US" altLang="ja-JP" dirty="0"/>
              <a:t>: </a:t>
            </a:r>
            <a:r>
              <a:rPr lang="en-US" altLang="ja-JP" i="1" dirty="0"/>
              <a:t>T</a:t>
            </a:r>
            <a:r>
              <a:rPr lang="en-US" altLang="ja-JP" dirty="0"/>
              <a:t>~25 K</a:t>
            </a:r>
          </a:p>
          <a:p>
            <a:pPr lvl="1">
              <a:spcBef>
                <a:spcPts val="1150"/>
              </a:spcBef>
            </a:pPr>
            <a:r>
              <a:rPr kumimoji="1" lang="en-US" altLang="ja-JP" dirty="0"/>
              <a:t>Evaporation of ice  : </a:t>
            </a:r>
            <a:r>
              <a:rPr kumimoji="1" lang="en-US" altLang="ja-JP" i="1" dirty="0"/>
              <a:t>T</a:t>
            </a:r>
            <a:r>
              <a:rPr kumimoji="1" lang="en-US" altLang="ja-JP" dirty="0"/>
              <a:t>&gt;100 K</a:t>
            </a:r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DF7C386-1DD4-7A49-8A8D-620FF6371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0" y="2833860"/>
            <a:ext cx="8355535" cy="316573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78CFAF-9646-6D4B-AF3A-FB3A7B9C95C1}"/>
              </a:ext>
            </a:extLst>
          </p:cNvPr>
          <p:cNvSpPr txBox="1"/>
          <p:nvPr/>
        </p:nvSpPr>
        <p:spPr>
          <a:xfrm>
            <a:off x="4031512" y="5909993"/>
            <a:ext cx="4774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2000" spc="-100" dirty="0" err="1"/>
              <a:t>Aikawa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et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al.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 err="1"/>
              <a:t>Astrophys</a:t>
            </a:r>
            <a:r>
              <a:rPr kumimoji="1" lang="en-US" altLang="ja-JP" sz="2000" spc="-100" dirty="0"/>
              <a:t>.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J.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674,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993</a:t>
            </a:r>
            <a:r>
              <a:rPr kumimoji="1" lang="ja-JP" altLang="en-US" sz="2000" spc="-100" dirty="0"/>
              <a:t> </a:t>
            </a:r>
            <a:r>
              <a:rPr kumimoji="1" lang="en-US" altLang="ja-JP" sz="2000" spc="-100" dirty="0"/>
              <a:t>(2008)</a:t>
            </a:r>
            <a:endParaRPr kumimoji="1" lang="ja-JP" altLang="en-US" sz="2000" spc="-100" dirty="0"/>
          </a:p>
        </p:txBody>
      </p:sp>
      <p:grpSp>
        <p:nvGrpSpPr>
          <p:cNvPr id="9" name="図形グループ 15">
            <a:extLst>
              <a:ext uri="{FF2B5EF4-FFF2-40B4-BE49-F238E27FC236}">
                <a16:creationId xmlns:a16="http://schemas.microsoft.com/office/drawing/2014/main" id="{CB7DA864-3AD6-CB46-A352-EF6E7D94F3F8}"/>
              </a:ext>
            </a:extLst>
          </p:cNvPr>
          <p:cNvGrpSpPr/>
          <p:nvPr/>
        </p:nvGrpSpPr>
        <p:grpSpPr>
          <a:xfrm>
            <a:off x="7202754" y="1816918"/>
            <a:ext cx="1641657" cy="827931"/>
            <a:chOff x="6559640" y="4589585"/>
            <a:chExt cx="1987061" cy="984280"/>
          </a:xfrm>
        </p:grpSpPr>
        <p:sp>
          <p:nvSpPr>
            <p:cNvPr id="10" name="線吹き出し 1 (枠付き) 9">
              <a:extLst>
                <a:ext uri="{FF2B5EF4-FFF2-40B4-BE49-F238E27FC236}">
                  <a16:creationId xmlns:a16="http://schemas.microsoft.com/office/drawing/2014/main" id="{379F4926-E480-DF46-B0A4-7AA4A261DBB2}"/>
                </a:ext>
              </a:extLst>
            </p:cNvPr>
            <p:cNvSpPr/>
            <p:nvPr/>
          </p:nvSpPr>
          <p:spPr>
            <a:xfrm>
              <a:off x="6559640" y="4589585"/>
              <a:ext cx="1987061" cy="984280"/>
            </a:xfrm>
            <a:prstGeom prst="borderCallout1">
              <a:avLst>
                <a:gd name="adj1" fmla="val 50633"/>
                <a:gd name="adj2" fmla="val -2138"/>
                <a:gd name="adj3" fmla="val 79948"/>
                <a:gd name="adj4" fmla="val -16547"/>
              </a:avLst>
            </a:prstGeom>
            <a:noFill/>
            <a:ln w="25400" cap="rnd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ja-JP" altLang="en-US" spc="-100"/>
            </a:p>
          </p:txBody>
        </p:sp>
        <p:sp>
          <p:nvSpPr>
            <p:cNvPr id="11" name="線吹き出し 1 (枠付き) 10">
              <a:extLst>
                <a:ext uri="{FF2B5EF4-FFF2-40B4-BE49-F238E27FC236}">
                  <a16:creationId xmlns:a16="http://schemas.microsoft.com/office/drawing/2014/main" id="{10BA8BB3-184F-8D4F-B087-98C7F669E48D}"/>
                </a:ext>
              </a:extLst>
            </p:cNvPr>
            <p:cNvSpPr/>
            <p:nvPr/>
          </p:nvSpPr>
          <p:spPr>
            <a:xfrm>
              <a:off x="6559640" y="4589585"/>
              <a:ext cx="1987061" cy="984280"/>
            </a:xfrm>
            <a:prstGeom prst="borderCallout1">
              <a:avLst>
                <a:gd name="adj1" fmla="val 50633"/>
                <a:gd name="adj2" fmla="val -2138"/>
                <a:gd name="adj3" fmla="val 26519"/>
                <a:gd name="adj4" fmla="val -16797"/>
              </a:avLst>
            </a:prstGeom>
            <a:noFill/>
            <a:ln w="25400" cap="rnd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ja-JP" spc="-100" dirty="0">
                  <a:solidFill>
                    <a:schemeClr val="tx1"/>
                  </a:solidFill>
                </a:rPr>
                <a:t>Both are 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ja-JP" spc="-100" dirty="0" err="1">
                  <a:solidFill>
                    <a:schemeClr val="tx1"/>
                  </a:solidFill>
                </a:rPr>
                <a:t>occuring</a:t>
              </a:r>
              <a:r>
                <a:rPr lang="en-US" altLang="ja-JP" spc="-100" dirty="0">
                  <a:solidFill>
                    <a:schemeClr val="tx1"/>
                  </a:solidFill>
                </a:rPr>
                <a:t> in  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ja-JP" spc="-100" dirty="0">
                  <a:solidFill>
                    <a:schemeClr val="tx1"/>
                  </a:solidFill>
                </a:rPr>
                <a:t>L483 &amp; B335</a:t>
              </a:r>
              <a:endParaRPr kumimoji="1" lang="ja-JP" altLang="en-US" spc="-1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線吹き出し 1 (枠付き) 12">
            <a:extLst>
              <a:ext uri="{FF2B5EF4-FFF2-40B4-BE49-F238E27FC236}">
                <a16:creationId xmlns:a16="http://schemas.microsoft.com/office/drawing/2014/main" id="{1A0B5F31-F131-5441-8FFC-372208013F5C}"/>
              </a:ext>
            </a:extLst>
          </p:cNvPr>
          <p:cNvSpPr/>
          <p:nvPr/>
        </p:nvSpPr>
        <p:spPr>
          <a:xfrm>
            <a:off x="5480969" y="2267024"/>
            <a:ext cx="1378085" cy="377826"/>
          </a:xfrm>
          <a:prstGeom prst="borderCallout1">
            <a:avLst>
              <a:gd name="adj1" fmla="val 50633"/>
              <a:gd name="adj2" fmla="val -2138"/>
              <a:gd name="adj3" fmla="val 50917"/>
              <a:gd name="adj4" fmla="val -15244"/>
            </a:avLst>
          </a:prstGeom>
          <a:noFill/>
          <a:ln w="25400" cap="rnd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ja-JP" spc="-100" dirty="0">
                <a:solidFill>
                  <a:schemeClr val="tx1"/>
                </a:solidFill>
              </a:rPr>
              <a:t>IRAS 16293</a:t>
            </a:r>
          </a:p>
        </p:txBody>
      </p:sp>
      <p:sp>
        <p:nvSpPr>
          <p:cNvPr id="14" name="線吹き出し 1 (枠付き) 13">
            <a:extLst>
              <a:ext uri="{FF2B5EF4-FFF2-40B4-BE49-F238E27FC236}">
                <a16:creationId xmlns:a16="http://schemas.microsoft.com/office/drawing/2014/main" id="{233A3EBA-BB67-9B47-A7B1-8A560F11D4C9}"/>
              </a:ext>
            </a:extLst>
          </p:cNvPr>
          <p:cNvSpPr/>
          <p:nvPr/>
        </p:nvSpPr>
        <p:spPr>
          <a:xfrm>
            <a:off x="5480970" y="1816919"/>
            <a:ext cx="1378085" cy="377826"/>
          </a:xfrm>
          <a:prstGeom prst="borderCallout1">
            <a:avLst>
              <a:gd name="adj1" fmla="val 50633"/>
              <a:gd name="adj2" fmla="val -2138"/>
              <a:gd name="adj3" fmla="val 50916"/>
              <a:gd name="adj4" fmla="val -15716"/>
            </a:avLst>
          </a:prstGeom>
          <a:noFill/>
          <a:ln w="25400" cap="rnd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ja-JP" spc="-100" dirty="0">
                <a:solidFill>
                  <a:schemeClr val="tx1"/>
                </a:solidFill>
              </a:rPr>
              <a:t>L1527</a:t>
            </a:r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21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6391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9B5ABA-A1AC-844C-A9D7-CC6F2EF1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4. Origin of the Chemical Diversity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B47CF8-9EA7-0749-90E5-518817CF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B3F7929-0246-8E48-B9AF-28C1A7D06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031A0F7-CEF5-CB48-9B2D-AAE53A6065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45569582-E99A-584B-AAFD-A21AA68CAD21}"/>
              </a:ext>
            </a:extLst>
          </p:cNvPr>
          <p:cNvGrpSpPr/>
          <p:nvPr/>
        </p:nvGrpSpPr>
        <p:grpSpPr>
          <a:xfrm>
            <a:off x="787520" y="2908565"/>
            <a:ext cx="8078668" cy="1944577"/>
            <a:chOff x="936523" y="2240025"/>
            <a:chExt cx="7886742" cy="2526743"/>
          </a:xfrm>
        </p:grpSpPr>
        <p:sp>
          <p:nvSpPr>
            <p:cNvPr id="59" name="楕円 1">
              <a:extLst>
                <a:ext uri="{FF2B5EF4-FFF2-40B4-BE49-F238E27FC236}">
                  <a16:creationId xmlns:a16="http://schemas.microsoft.com/office/drawing/2014/main" id="{7C76BDED-4459-B548-961F-D00F6DC5AE90}"/>
                </a:ext>
              </a:extLst>
            </p:cNvPr>
            <p:cNvSpPr/>
            <p:nvPr/>
          </p:nvSpPr>
          <p:spPr>
            <a:xfrm>
              <a:off x="1236405" y="2955965"/>
              <a:ext cx="1393723" cy="10205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0" name="楕円 2">
              <a:extLst>
                <a:ext uri="{FF2B5EF4-FFF2-40B4-BE49-F238E27FC236}">
                  <a16:creationId xmlns:a16="http://schemas.microsoft.com/office/drawing/2014/main" id="{694B42F5-A003-E04F-B59E-BD8CEEE17F1D}"/>
                </a:ext>
              </a:extLst>
            </p:cNvPr>
            <p:cNvSpPr/>
            <p:nvPr/>
          </p:nvSpPr>
          <p:spPr>
            <a:xfrm>
              <a:off x="3930446" y="2919413"/>
              <a:ext cx="1393723" cy="100565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1" name="楕円 3">
              <a:extLst>
                <a:ext uri="{FF2B5EF4-FFF2-40B4-BE49-F238E27FC236}">
                  <a16:creationId xmlns:a16="http://schemas.microsoft.com/office/drawing/2014/main" id="{48A67787-1F6D-004E-8BCC-35005A2C0847}"/>
                </a:ext>
              </a:extLst>
            </p:cNvPr>
            <p:cNvSpPr/>
            <p:nvPr/>
          </p:nvSpPr>
          <p:spPr>
            <a:xfrm>
              <a:off x="6624487" y="3021893"/>
              <a:ext cx="1166349" cy="77927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62" name="直線矢印コネクタ 61">
              <a:extLst>
                <a:ext uri="{FF2B5EF4-FFF2-40B4-BE49-F238E27FC236}">
                  <a16:creationId xmlns:a16="http://schemas.microsoft.com/office/drawing/2014/main" id="{2AC1EA3A-109B-0641-B162-AAEA35ABD718}"/>
                </a:ext>
              </a:extLst>
            </p:cNvPr>
            <p:cNvCxnSpPr/>
            <p:nvPr/>
          </p:nvCxnSpPr>
          <p:spPr>
            <a:xfrm flipV="1">
              <a:off x="4698910" y="2609357"/>
              <a:ext cx="59228" cy="479713"/>
            </a:xfrm>
            <a:prstGeom prst="straightConnector1">
              <a:avLst/>
            </a:prstGeom>
            <a:ln w="19050"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64CA81C-142C-C747-938B-7DA4B1736139}"/>
                </a:ext>
              </a:extLst>
            </p:cNvPr>
            <p:cNvSpPr txBox="1"/>
            <p:nvPr/>
          </p:nvSpPr>
          <p:spPr>
            <a:xfrm>
              <a:off x="4506054" y="2243190"/>
              <a:ext cx="647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4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 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8D69F2A-1FBB-7541-B193-326A71DAA4B0}"/>
                </a:ext>
              </a:extLst>
            </p:cNvPr>
            <p:cNvSpPr txBox="1"/>
            <p:nvPr/>
          </p:nvSpPr>
          <p:spPr>
            <a:xfrm>
              <a:off x="6624487" y="2240025"/>
              <a:ext cx="2013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O, CH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OH, COMs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65" name="直線矢印コネクタ 64">
              <a:extLst>
                <a:ext uri="{FF2B5EF4-FFF2-40B4-BE49-F238E27FC236}">
                  <a16:creationId xmlns:a16="http://schemas.microsoft.com/office/drawing/2014/main" id="{3D60095E-1A8C-3E4A-B4E4-F62BC5400179}"/>
                </a:ext>
              </a:extLst>
            </p:cNvPr>
            <p:cNvCxnSpPr/>
            <p:nvPr/>
          </p:nvCxnSpPr>
          <p:spPr>
            <a:xfrm flipV="1">
              <a:off x="7433184" y="2595496"/>
              <a:ext cx="184355" cy="471950"/>
            </a:xfrm>
            <a:prstGeom prst="straightConnector1">
              <a:avLst/>
            </a:prstGeom>
            <a:ln w="19050"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70D3252-34CD-9C42-85E2-58D5452816B0}"/>
                </a:ext>
              </a:extLst>
            </p:cNvPr>
            <p:cNvSpPr txBox="1"/>
            <p:nvPr/>
          </p:nvSpPr>
          <p:spPr>
            <a:xfrm>
              <a:off x="4174575" y="3918252"/>
              <a:ext cx="1208431" cy="839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r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~</a:t>
              </a:r>
              <a:r>
                <a: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1000 au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T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~</a:t>
              </a:r>
              <a:r>
                <a: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25 K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9A038CB-B935-D741-8394-40496227BA1D}"/>
                </a:ext>
              </a:extLst>
            </p:cNvPr>
            <p:cNvSpPr txBox="1"/>
            <p:nvPr/>
          </p:nvSpPr>
          <p:spPr>
            <a:xfrm>
              <a:off x="6774305" y="3926939"/>
              <a:ext cx="1017512" cy="839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r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~</a:t>
              </a:r>
              <a:r>
                <a: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50 au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T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~</a:t>
              </a:r>
              <a:r>
                <a: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100 K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3447A9C-6B23-5847-9305-037ECCEDDDA2}"/>
                </a:ext>
              </a:extLst>
            </p:cNvPr>
            <p:cNvSpPr txBox="1"/>
            <p:nvPr/>
          </p:nvSpPr>
          <p:spPr>
            <a:xfrm>
              <a:off x="1667795" y="2946903"/>
              <a:ext cx="53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4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 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D18EFAB-2D7F-E641-80B3-898A09544327}"/>
                </a:ext>
              </a:extLst>
            </p:cNvPr>
            <p:cNvSpPr txBox="1"/>
            <p:nvPr/>
          </p:nvSpPr>
          <p:spPr>
            <a:xfrm>
              <a:off x="1318751" y="3283871"/>
              <a:ext cx="1383891" cy="703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O, CH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OH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     COMs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6A9BBE9-9A4D-6043-87E8-1E7B460DB74F}"/>
                </a:ext>
              </a:extLst>
            </p:cNvPr>
            <p:cNvSpPr txBox="1"/>
            <p:nvPr/>
          </p:nvSpPr>
          <p:spPr>
            <a:xfrm>
              <a:off x="3990612" y="3125161"/>
              <a:ext cx="1383891" cy="703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O, CH</a:t>
              </a:r>
              <a:r>
                <a:rPr kumimoji="1" lang="en-US" altLang="ja-JP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3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OH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     COMs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71" name="直線矢印コネクタ 70">
              <a:extLst>
                <a:ext uri="{FF2B5EF4-FFF2-40B4-BE49-F238E27FC236}">
                  <a16:creationId xmlns:a16="http://schemas.microsoft.com/office/drawing/2014/main" id="{93483FAB-AD2A-7845-9C34-29FE62A3C857}"/>
                </a:ext>
              </a:extLst>
            </p:cNvPr>
            <p:cNvCxnSpPr/>
            <p:nvPr/>
          </p:nvCxnSpPr>
          <p:spPr>
            <a:xfrm flipH="1">
              <a:off x="936523" y="4330150"/>
              <a:ext cx="7521677" cy="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C92C52B-C2DB-1C42-AAD8-404DCFC67F49}"/>
                </a:ext>
              </a:extLst>
            </p:cNvPr>
            <p:cNvSpPr txBox="1"/>
            <p:nvPr/>
          </p:nvSpPr>
          <p:spPr>
            <a:xfrm>
              <a:off x="8407767" y="412336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★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0A05099-BD16-FF41-AE57-A291A4C4D0AD}"/>
                </a:ext>
              </a:extLst>
            </p:cNvPr>
            <p:cNvSpPr txBox="1"/>
            <p:nvPr/>
          </p:nvSpPr>
          <p:spPr>
            <a:xfrm>
              <a:off x="5153754" y="2325037"/>
              <a:ext cx="997975" cy="703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Carbon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Chains  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74" name="直線矢印コネクタ 73">
              <a:extLst>
                <a:ext uri="{FF2B5EF4-FFF2-40B4-BE49-F238E27FC236}">
                  <a16:creationId xmlns:a16="http://schemas.microsoft.com/office/drawing/2014/main" id="{52CCDC5B-744E-1141-A3FA-5FAE3F0CBF7A}"/>
                </a:ext>
              </a:extLst>
            </p:cNvPr>
            <p:cNvCxnSpPr/>
            <p:nvPr/>
          </p:nvCxnSpPr>
          <p:spPr>
            <a:xfrm>
              <a:off x="4934545" y="2495383"/>
              <a:ext cx="27038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794E1E2B-12A2-9C4A-B813-BDCBCB55947E}"/>
              </a:ext>
            </a:extLst>
          </p:cNvPr>
          <p:cNvGrpSpPr/>
          <p:nvPr/>
        </p:nvGrpSpPr>
        <p:grpSpPr>
          <a:xfrm>
            <a:off x="328194" y="1311682"/>
            <a:ext cx="8512959" cy="1566768"/>
            <a:chOff x="449826" y="58445"/>
            <a:chExt cx="8310716" cy="2035826"/>
          </a:xfrm>
        </p:grpSpPr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C83277B2-FE84-3147-9DFF-8765CAA7CA1F}"/>
                </a:ext>
              </a:extLst>
            </p:cNvPr>
            <p:cNvGrpSpPr/>
            <p:nvPr/>
          </p:nvGrpSpPr>
          <p:grpSpPr>
            <a:xfrm>
              <a:off x="1217357" y="74301"/>
              <a:ext cx="7405529" cy="1717629"/>
              <a:chOff x="1217357" y="74301"/>
              <a:chExt cx="7405529" cy="1717629"/>
            </a:xfrm>
          </p:grpSpPr>
          <p:sp>
            <p:nvSpPr>
              <p:cNvPr id="79" name="楕円 35">
                <a:extLst>
                  <a:ext uri="{FF2B5EF4-FFF2-40B4-BE49-F238E27FC236}">
                    <a16:creationId xmlns:a16="http://schemas.microsoft.com/office/drawing/2014/main" id="{8390D10B-0F8D-4749-A506-793B4EC19894}"/>
                  </a:ext>
                </a:extLst>
              </p:cNvPr>
              <p:cNvSpPr/>
              <p:nvPr/>
            </p:nvSpPr>
            <p:spPr>
              <a:xfrm>
                <a:off x="1217357" y="758022"/>
                <a:ext cx="1393723" cy="103390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80" name="楕円 36">
                <a:extLst>
                  <a:ext uri="{FF2B5EF4-FFF2-40B4-BE49-F238E27FC236}">
                    <a16:creationId xmlns:a16="http://schemas.microsoft.com/office/drawing/2014/main" id="{CEEA8EAD-019D-6746-A30A-BABCC8E1ACC1}"/>
                  </a:ext>
                </a:extLst>
              </p:cNvPr>
              <p:cNvSpPr/>
              <p:nvPr/>
            </p:nvSpPr>
            <p:spPr>
              <a:xfrm>
                <a:off x="3910779" y="742107"/>
                <a:ext cx="1393723" cy="10498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81" name="楕円 37">
                <a:extLst>
                  <a:ext uri="{FF2B5EF4-FFF2-40B4-BE49-F238E27FC236}">
                    <a16:creationId xmlns:a16="http://schemas.microsoft.com/office/drawing/2014/main" id="{BE965D20-4CFA-FF45-8FD5-BC48F55B51BB}"/>
                  </a:ext>
                </a:extLst>
              </p:cNvPr>
              <p:cNvSpPr/>
              <p:nvPr/>
            </p:nvSpPr>
            <p:spPr>
              <a:xfrm>
                <a:off x="6602361" y="872444"/>
                <a:ext cx="1200762" cy="78148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7BDFFEE1-5502-474B-BCA3-FECC159BB8C7}"/>
                  </a:ext>
                </a:extLst>
              </p:cNvPr>
              <p:cNvSpPr txBox="1"/>
              <p:nvPr/>
            </p:nvSpPr>
            <p:spPr>
              <a:xfrm>
                <a:off x="6609731" y="74301"/>
                <a:ext cx="2013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O, CH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3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OH, COMs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cxnSp>
            <p:nvCxnSpPr>
              <p:cNvPr id="83" name="直線矢印コネクタ 82">
                <a:extLst>
                  <a:ext uri="{FF2B5EF4-FFF2-40B4-BE49-F238E27FC236}">
                    <a16:creationId xmlns:a16="http://schemas.microsoft.com/office/drawing/2014/main" id="{6E2A97E8-F8FB-A643-8634-26D712136899}"/>
                  </a:ext>
                </a:extLst>
              </p:cNvPr>
              <p:cNvCxnSpPr/>
              <p:nvPr/>
            </p:nvCxnSpPr>
            <p:spPr>
              <a:xfrm flipV="1">
                <a:off x="7431954" y="421066"/>
                <a:ext cx="184355" cy="471950"/>
              </a:xfrm>
              <a:prstGeom prst="straightConnector1">
                <a:avLst/>
              </a:prstGeom>
              <a:ln w="19050"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0A13C882-9A04-5246-BAAA-F00E4C1F4F10}"/>
                  </a:ext>
                </a:extLst>
              </p:cNvPr>
              <p:cNvSpPr txBox="1"/>
              <p:nvPr/>
            </p:nvSpPr>
            <p:spPr>
              <a:xfrm>
                <a:off x="1308920" y="876165"/>
                <a:ext cx="13838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O, CH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3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      COMs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2DEE0410-0ED8-D346-A401-3343BC9F2B66}"/>
                  </a:ext>
                </a:extLst>
              </p:cNvPr>
              <p:cNvSpPr txBox="1"/>
              <p:nvPr/>
            </p:nvSpPr>
            <p:spPr>
              <a:xfrm>
                <a:off x="3962398" y="889164"/>
                <a:ext cx="13838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O, CH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3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      COMs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sp>
          <p:nvSpPr>
            <p:cNvPr id="77" name="角丸四角形 76">
              <a:extLst>
                <a:ext uri="{FF2B5EF4-FFF2-40B4-BE49-F238E27FC236}">
                  <a16:creationId xmlns:a16="http://schemas.microsoft.com/office/drawing/2014/main" id="{CFE2E764-65A6-BC45-962B-857FA5286005}"/>
                </a:ext>
              </a:extLst>
            </p:cNvPr>
            <p:cNvSpPr/>
            <p:nvPr/>
          </p:nvSpPr>
          <p:spPr>
            <a:xfrm>
              <a:off x="449826" y="124857"/>
              <a:ext cx="8310716" cy="1969414"/>
            </a:xfrm>
            <a:prstGeom prst="roundRect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A44DFB3-2936-6145-BE0E-A22DD4855929}"/>
                </a:ext>
              </a:extLst>
            </p:cNvPr>
            <p:cNvSpPr txBox="1"/>
            <p:nvPr/>
          </p:nvSpPr>
          <p:spPr>
            <a:xfrm>
              <a:off x="723908" y="58445"/>
              <a:ext cx="2399649" cy="599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Hot</a:t>
              </a: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Corino</a:t>
              </a: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Source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400D272-09D9-9C49-9A9B-E6E5AC9406F8}"/>
              </a:ext>
            </a:extLst>
          </p:cNvPr>
          <p:cNvGrpSpPr/>
          <p:nvPr/>
        </p:nvGrpSpPr>
        <p:grpSpPr>
          <a:xfrm>
            <a:off x="326436" y="4818812"/>
            <a:ext cx="8512959" cy="1515657"/>
            <a:chOff x="452282" y="4786765"/>
            <a:chExt cx="8310716" cy="1969414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EDB2D533-1525-654E-A88B-FEB747428A49}"/>
                </a:ext>
              </a:extLst>
            </p:cNvPr>
            <p:cNvGrpSpPr/>
            <p:nvPr/>
          </p:nvGrpSpPr>
          <p:grpSpPr>
            <a:xfrm>
              <a:off x="1256070" y="4854050"/>
              <a:ext cx="6841890" cy="1620492"/>
              <a:chOff x="1256070" y="4854050"/>
              <a:chExt cx="6841890" cy="1620492"/>
            </a:xfrm>
          </p:grpSpPr>
          <p:sp>
            <p:nvSpPr>
              <p:cNvPr id="90" name="楕円 21">
                <a:extLst>
                  <a:ext uri="{FF2B5EF4-FFF2-40B4-BE49-F238E27FC236}">
                    <a16:creationId xmlns:a16="http://schemas.microsoft.com/office/drawing/2014/main" id="{42AC79C2-7CCC-E54F-98E2-2911BDF16071}"/>
                  </a:ext>
                </a:extLst>
              </p:cNvPr>
              <p:cNvSpPr/>
              <p:nvPr/>
            </p:nvSpPr>
            <p:spPr>
              <a:xfrm>
                <a:off x="1256070" y="5546562"/>
                <a:ext cx="1393723" cy="92798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91" name="楕円 22">
                <a:extLst>
                  <a:ext uri="{FF2B5EF4-FFF2-40B4-BE49-F238E27FC236}">
                    <a16:creationId xmlns:a16="http://schemas.microsoft.com/office/drawing/2014/main" id="{088EDA3A-2523-7244-B8B3-978602DFC8F2}"/>
                  </a:ext>
                </a:extLst>
              </p:cNvPr>
              <p:cNvSpPr/>
              <p:nvPr/>
            </p:nvSpPr>
            <p:spPr>
              <a:xfrm>
                <a:off x="3923302" y="5576057"/>
                <a:ext cx="1393723" cy="86156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92" name="楕円 23">
                <a:extLst>
                  <a:ext uri="{FF2B5EF4-FFF2-40B4-BE49-F238E27FC236}">
                    <a16:creationId xmlns:a16="http://schemas.microsoft.com/office/drawing/2014/main" id="{90191D2F-9FCC-D548-B80C-C8DBA43C50D1}"/>
                  </a:ext>
                </a:extLst>
              </p:cNvPr>
              <p:cNvSpPr/>
              <p:nvPr/>
            </p:nvSpPr>
            <p:spPr>
              <a:xfrm>
                <a:off x="6624487" y="5707534"/>
                <a:ext cx="1173723" cy="713285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cxnSp>
            <p:nvCxnSpPr>
              <p:cNvPr id="93" name="直線矢印コネクタ 92">
                <a:extLst>
                  <a:ext uri="{FF2B5EF4-FFF2-40B4-BE49-F238E27FC236}">
                    <a16:creationId xmlns:a16="http://schemas.microsoft.com/office/drawing/2014/main" id="{42409FDE-4CB2-9040-8F43-AFB746D18FD2}"/>
                  </a:ext>
                </a:extLst>
              </p:cNvPr>
              <p:cNvCxnSpPr/>
              <p:nvPr/>
            </p:nvCxnSpPr>
            <p:spPr>
              <a:xfrm flipV="1">
                <a:off x="4620163" y="5239966"/>
                <a:ext cx="112224" cy="495954"/>
              </a:xfrm>
              <a:prstGeom prst="straightConnector1">
                <a:avLst/>
              </a:prstGeom>
              <a:ln w="19050"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106D811-14E3-EE40-B037-C1B289F0060C}"/>
                  </a:ext>
                </a:extLst>
              </p:cNvPr>
              <p:cNvSpPr txBox="1"/>
              <p:nvPr/>
            </p:nvSpPr>
            <p:spPr>
              <a:xfrm>
                <a:off x="4484352" y="4870040"/>
                <a:ext cx="5309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CH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4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  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B416F57D-9CCE-9A41-978B-43737CB64DB3}"/>
                  </a:ext>
                </a:extLst>
              </p:cNvPr>
              <p:cNvSpPr txBox="1"/>
              <p:nvPr/>
            </p:nvSpPr>
            <p:spPr>
              <a:xfrm>
                <a:off x="7516630" y="4854050"/>
                <a:ext cx="5813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cxnSp>
            <p:nvCxnSpPr>
              <p:cNvPr id="96" name="直線矢印コネクタ 95">
                <a:extLst>
                  <a:ext uri="{FF2B5EF4-FFF2-40B4-BE49-F238E27FC236}">
                    <a16:creationId xmlns:a16="http://schemas.microsoft.com/office/drawing/2014/main" id="{C0BD84FD-A665-5E41-ABA1-C5DC7560863B}"/>
                  </a:ext>
                </a:extLst>
              </p:cNvPr>
              <p:cNvCxnSpPr/>
              <p:nvPr/>
            </p:nvCxnSpPr>
            <p:spPr>
              <a:xfrm flipV="1">
                <a:off x="7525362" y="5269554"/>
                <a:ext cx="184355" cy="471950"/>
              </a:xfrm>
              <a:prstGeom prst="straightConnector1">
                <a:avLst/>
              </a:prstGeom>
              <a:ln w="19050"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20006461-453A-BF43-B38F-C654D8A51F20}"/>
                  </a:ext>
                </a:extLst>
              </p:cNvPr>
              <p:cNvSpPr txBox="1"/>
              <p:nvPr/>
            </p:nvSpPr>
            <p:spPr>
              <a:xfrm>
                <a:off x="1687460" y="5585301"/>
                <a:ext cx="5309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CH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4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  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C52CCD2F-60BE-4C46-B53C-CEE34863C541}"/>
                  </a:ext>
                </a:extLst>
              </p:cNvPr>
              <p:cNvSpPr txBox="1"/>
              <p:nvPr/>
            </p:nvSpPr>
            <p:spPr>
              <a:xfrm>
                <a:off x="1338416" y="5929253"/>
                <a:ext cx="13838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      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22C3FCC1-718E-BC4C-A518-FE904B528FDC}"/>
                  </a:ext>
                </a:extLst>
              </p:cNvPr>
              <p:cNvSpPr txBox="1"/>
              <p:nvPr/>
            </p:nvSpPr>
            <p:spPr>
              <a:xfrm>
                <a:off x="4354690" y="5749820"/>
                <a:ext cx="816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</a:t>
                </a:r>
                <a:r>
                  <a:rPr kumimoji="1" lang="en-US" altLang="ja-JP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2</a:t>
                </a: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O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74117125-2AD5-0E4D-A97B-7B19D3AB7BF7}"/>
                  </a:ext>
                </a:extLst>
              </p:cNvPr>
              <p:cNvSpPr txBox="1"/>
              <p:nvPr/>
            </p:nvSpPr>
            <p:spPr>
              <a:xfrm>
                <a:off x="5137230" y="4909496"/>
                <a:ext cx="997975" cy="703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Carbon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Chains  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cxnSp>
            <p:nvCxnSpPr>
              <p:cNvPr id="101" name="直線矢印コネクタ 100">
                <a:extLst>
                  <a:ext uri="{FF2B5EF4-FFF2-40B4-BE49-F238E27FC236}">
                    <a16:creationId xmlns:a16="http://schemas.microsoft.com/office/drawing/2014/main" id="{188B20E6-C098-0740-BFBB-1BD99D8FC8B4}"/>
                  </a:ext>
                </a:extLst>
              </p:cNvPr>
              <p:cNvCxnSpPr/>
              <p:nvPr/>
            </p:nvCxnSpPr>
            <p:spPr>
              <a:xfrm>
                <a:off x="4934253" y="5098644"/>
                <a:ext cx="270389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FCB94841-FFCD-924A-8B3B-7FE29C960637}"/>
                </a:ext>
              </a:extLst>
            </p:cNvPr>
            <p:cNvSpPr txBox="1"/>
            <p:nvPr/>
          </p:nvSpPr>
          <p:spPr>
            <a:xfrm>
              <a:off x="728537" y="4794600"/>
              <a:ext cx="18664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WCCC</a:t>
              </a: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Source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9" name="角丸四角形 88">
              <a:extLst>
                <a:ext uri="{FF2B5EF4-FFF2-40B4-BE49-F238E27FC236}">
                  <a16:creationId xmlns:a16="http://schemas.microsoft.com/office/drawing/2014/main" id="{9838B089-A0B7-354A-B621-886B9370DB67}"/>
                </a:ext>
              </a:extLst>
            </p:cNvPr>
            <p:cNvSpPr/>
            <p:nvPr/>
          </p:nvSpPr>
          <p:spPr>
            <a:xfrm>
              <a:off x="452282" y="4786765"/>
              <a:ext cx="8310716" cy="1969414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73E24BD7-4A8A-7A4B-9309-F79A03CAEBBA}"/>
              </a:ext>
            </a:extLst>
          </p:cNvPr>
          <p:cNvGrpSpPr/>
          <p:nvPr/>
        </p:nvGrpSpPr>
        <p:grpSpPr>
          <a:xfrm>
            <a:off x="225068" y="1323896"/>
            <a:ext cx="3320333" cy="5047304"/>
            <a:chOff x="341795" y="583613"/>
            <a:chExt cx="3241451" cy="6558361"/>
          </a:xfrm>
        </p:grpSpPr>
        <p:sp>
          <p:nvSpPr>
            <p:cNvPr id="103" name="角丸四角形 102">
              <a:extLst>
                <a:ext uri="{FF2B5EF4-FFF2-40B4-BE49-F238E27FC236}">
                  <a16:creationId xmlns:a16="http://schemas.microsoft.com/office/drawing/2014/main" id="{5D7E90EF-516E-A144-83D6-E864F9A5AAC6}"/>
                </a:ext>
              </a:extLst>
            </p:cNvPr>
            <p:cNvSpPr/>
            <p:nvPr/>
          </p:nvSpPr>
          <p:spPr>
            <a:xfrm>
              <a:off x="723908" y="583613"/>
              <a:ext cx="2394683" cy="6558361"/>
            </a:xfrm>
            <a:prstGeom prst="roundRect">
              <a:avLst/>
            </a:prstGeom>
            <a:noFill/>
            <a:ln>
              <a:solidFill>
                <a:srgbClr val="C631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31CBA689-6C55-DB4B-8A2B-4E3EB87CD072}"/>
                </a:ext>
              </a:extLst>
            </p:cNvPr>
            <p:cNvSpPr txBox="1"/>
            <p:nvPr/>
          </p:nvSpPr>
          <p:spPr>
            <a:xfrm>
              <a:off x="341795" y="2558435"/>
              <a:ext cx="3241451" cy="1026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Chemical</a:t>
              </a: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Diversity</a:t>
              </a: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of</a:t>
              </a: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b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</a:b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Grain</a:t>
              </a: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</a:t>
              </a: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Mantle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22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338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4. Origin</a:t>
            </a:r>
            <a:r>
              <a:rPr lang="ja-JP" altLang="en-US"/>
              <a:t> </a:t>
            </a:r>
            <a:r>
              <a:rPr lang="en-US" altLang="ja-JP" dirty="0"/>
              <a:t>of</a:t>
            </a:r>
            <a:r>
              <a:rPr lang="ja-JP" altLang="en-US" dirty="0"/>
              <a:t> </a:t>
            </a:r>
            <a:r>
              <a:rPr lang="en-US" altLang="ja-JP" dirty="0"/>
              <a:t>the</a:t>
            </a:r>
            <a:r>
              <a:rPr lang="ja-JP" altLang="en-US" dirty="0"/>
              <a:t> </a:t>
            </a:r>
            <a:r>
              <a:rPr lang="en-US" altLang="ja-JP" dirty="0"/>
              <a:t>Chemical</a:t>
            </a:r>
            <a:r>
              <a:rPr lang="ja-JP" altLang="en-US" dirty="0"/>
              <a:t> </a:t>
            </a:r>
            <a:r>
              <a:rPr lang="en-US" altLang="ja-JP" dirty="0"/>
              <a:t>Diversity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700"/>
              </a:spcBef>
            </a:pPr>
            <a:r>
              <a:rPr lang="en-US" altLang="ja-JP" sz="2800" dirty="0"/>
              <a:t>Duration</a:t>
            </a:r>
            <a:r>
              <a:rPr lang="ja-JP" altLang="en-US" sz="2800" dirty="0"/>
              <a:t> </a:t>
            </a:r>
            <a:r>
              <a:rPr lang="en-US" altLang="ja-JP" sz="2800" dirty="0"/>
              <a:t>Time</a:t>
            </a:r>
            <a:r>
              <a:rPr lang="ja-JP" altLang="en-US" sz="2800" dirty="0"/>
              <a:t> </a:t>
            </a:r>
            <a:r>
              <a:rPr lang="en-US" altLang="ja-JP" sz="2800" dirty="0"/>
              <a:t>Scale for the Starless-Core Phase</a:t>
            </a:r>
          </a:p>
          <a:p>
            <a:pPr lvl="1">
              <a:spcBef>
                <a:spcPts val="700"/>
              </a:spcBef>
            </a:pPr>
            <a:r>
              <a:rPr lang="en-US" altLang="ja-JP" sz="2400" dirty="0"/>
              <a:t>Conversion of C to CO: </a:t>
            </a:r>
            <a:r>
              <a:rPr lang="en-US" altLang="ja-JP" sz="2400" i="1" dirty="0" err="1"/>
              <a:t>τ</a:t>
            </a:r>
            <a:r>
              <a:rPr lang="en-US" altLang="ja-JP" sz="2400" baseline="-25000" dirty="0" err="1"/>
              <a:t>chem</a:t>
            </a:r>
            <a:r>
              <a:rPr lang="en-US" altLang="ja-JP" sz="2400" dirty="0"/>
              <a:t> ~ 3 x 10</a:t>
            </a:r>
            <a:r>
              <a:rPr lang="en-US" altLang="ja-JP" sz="2400" baseline="30000" dirty="0"/>
              <a:t>5</a:t>
            </a:r>
            <a:r>
              <a:rPr lang="en-US" altLang="ja-JP" sz="2400" dirty="0"/>
              <a:t> </a:t>
            </a:r>
            <a:r>
              <a:rPr lang="en-US" altLang="ja-JP" sz="2400" dirty="0" err="1"/>
              <a:t>yr</a:t>
            </a:r>
            <a:endParaRPr lang="en-US" altLang="ja-JP" sz="2400" dirty="0"/>
          </a:p>
          <a:p>
            <a:pPr marL="0" indent="0" algn="r">
              <a:spcBef>
                <a:spcPts val="26800"/>
              </a:spcBef>
              <a:buNone/>
            </a:pPr>
            <a:r>
              <a:rPr lang="en-US" altLang="ja-JP" sz="2000" dirty="0"/>
              <a:t>(e.g.</a:t>
            </a:r>
            <a:r>
              <a:rPr lang="ja-JP" altLang="en-US" sz="2000" dirty="0"/>
              <a:t> </a:t>
            </a:r>
            <a:r>
              <a:rPr lang="en-US" altLang="ja-JP" sz="2000" dirty="0"/>
              <a:t>Sakai</a:t>
            </a:r>
            <a:r>
              <a:rPr lang="ja-JP" altLang="en-US" sz="2000" dirty="0"/>
              <a:t> </a:t>
            </a:r>
            <a:r>
              <a:rPr lang="en-US" altLang="ja-JP" sz="2000" dirty="0"/>
              <a:t>&amp;</a:t>
            </a:r>
            <a:r>
              <a:rPr lang="ja-JP" altLang="en-US" sz="2000" dirty="0"/>
              <a:t> </a:t>
            </a:r>
            <a:r>
              <a:rPr lang="en-US" altLang="ja-JP" sz="2000" dirty="0"/>
              <a:t>Yamamoto</a:t>
            </a:r>
            <a:r>
              <a:rPr lang="ja-JP" altLang="en-US" sz="2000" dirty="0"/>
              <a:t> </a:t>
            </a:r>
            <a:r>
              <a:rPr lang="en-US" altLang="ja-JP" sz="2000" dirty="0"/>
              <a:t>2013)</a:t>
            </a:r>
          </a:p>
          <a:p>
            <a:pPr marL="365760" lvl="1" indent="0" algn="ctr">
              <a:spcBef>
                <a:spcPts val="700"/>
              </a:spcBef>
              <a:buNone/>
            </a:pPr>
            <a:r>
              <a:rPr lang="ja-JP" altLang="en-US" sz="2800" i="1" dirty="0"/>
              <a:t>→</a:t>
            </a:r>
            <a:r>
              <a:rPr lang="en-US" altLang="ja-JP" sz="2800" i="1" dirty="0"/>
              <a:t> Diversity of the chemistry on dust grains</a:t>
            </a:r>
          </a:p>
        </p:txBody>
      </p:sp>
      <p:pic>
        <p:nvPicPr>
          <p:cNvPr id="7" name="Picture 14" descr="fig_HC-WCCC_SakaiN2009a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5" b="46316"/>
          <a:stretch/>
        </p:blipFill>
        <p:spPr>
          <a:xfrm>
            <a:off x="1016409" y="2175793"/>
            <a:ext cx="7649155" cy="1449381"/>
          </a:xfrm>
          <a:prstGeom prst="rect">
            <a:avLst/>
          </a:prstGeom>
        </p:spPr>
      </p:pic>
      <p:pic>
        <p:nvPicPr>
          <p:cNvPr id="13" name="Picture 14" descr="fig_HC-WCCC_SakaiN2009a.eps">
            <a:extLst>
              <a:ext uri="{FF2B5EF4-FFF2-40B4-BE49-F238E27FC236}">
                <a16:creationId xmlns:a16="http://schemas.microsoft.com/office/drawing/2014/main" id="{7C763F64-C3FA-2E45-8F95-B2EE2CF35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29" b="-1"/>
          <a:stretch/>
        </p:blipFill>
        <p:spPr>
          <a:xfrm>
            <a:off x="1016408" y="4163438"/>
            <a:ext cx="7649155" cy="13438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20136" y="3254915"/>
            <a:ext cx="2198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spc="-100" dirty="0"/>
              <a:t>(IRAS</a:t>
            </a:r>
            <a:r>
              <a:rPr lang="ja-JP" altLang="en-US" sz="1600" spc="-100" dirty="0"/>
              <a:t> </a:t>
            </a:r>
            <a:r>
              <a:rPr lang="en-US" altLang="ja-JP" sz="1600" spc="-100" dirty="0"/>
              <a:t>16293</a:t>
            </a:r>
            <a:r>
              <a:rPr lang="ja-JP" altLang="en-US" sz="1600" spc="-100" dirty="0"/>
              <a:t> </a:t>
            </a:r>
            <a:r>
              <a:rPr lang="en-US" altLang="ja-JP" sz="1600" spc="-100" dirty="0"/>
              <a:t>A&amp;B)</a:t>
            </a:r>
            <a:endParaRPr lang="en-US" sz="1600" spc="-100" dirty="0"/>
          </a:p>
        </p:txBody>
      </p:sp>
      <p:grpSp>
        <p:nvGrpSpPr>
          <p:cNvPr id="8" name="Group 7"/>
          <p:cNvGrpSpPr/>
          <p:nvPr/>
        </p:nvGrpSpPr>
        <p:grpSpPr>
          <a:xfrm>
            <a:off x="1709725" y="3644629"/>
            <a:ext cx="6707946" cy="773497"/>
            <a:chOff x="1709725" y="3644629"/>
            <a:chExt cx="6707946" cy="77349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7868381-B843-5D4F-9E0C-718D0832F9E0}"/>
                </a:ext>
              </a:extLst>
            </p:cNvPr>
            <p:cNvGrpSpPr/>
            <p:nvPr/>
          </p:nvGrpSpPr>
          <p:grpSpPr>
            <a:xfrm>
              <a:off x="1709725" y="3644629"/>
              <a:ext cx="6707946" cy="526632"/>
              <a:chOff x="1709725" y="3644629"/>
              <a:chExt cx="6707946" cy="526632"/>
            </a:xfrm>
          </p:grpSpPr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02A465E-8EE4-DE4B-BE65-3FB7E103893D}"/>
                  </a:ext>
                </a:extLst>
              </p:cNvPr>
              <p:cNvSpPr txBox="1"/>
              <p:nvPr/>
            </p:nvSpPr>
            <p:spPr>
              <a:xfrm>
                <a:off x="1709725" y="3832707"/>
                <a:ext cx="143969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/>
                  <a:t>Intermediate</a:t>
                </a:r>
                <a:endParaRPr kumimoji="1" lang="ja-JP" altLang="en-US" sz="1600" dirty="0"/>
              </a:p>
            </p:txBody>
          </p:sp>
          <p:sp>
            <p:nvSpPr>
              <p:cNvPr id="17" name="右矢印 16">
                <a:extLst>
                  <a:ext uri="{FF2B5EF4-FFF2-40B4-BE49-F238E27FC236}">
                    <a16:creationId xmlns:a16="http://schemas.microsoft.com/office/drawing/2014/main" id="{0553F033-D6C6-374C-BF85-79729E1226EF}"/>
                  </a:ext>
                </a:extLst>
              </p:cNvPr>
              <p:cNvSpPr/>
              <p:nvPr/>
            </p:nvSpPr>
            <p:spPr>
              <a:xfrm>
                <a:off x="3202232" y="3927391"/>
                <a:ext cx="3098556" cy="193000"/>
              </a:xfrm>
              <a:prstGeom prst="rightArrow">
                <a:avLst>
                  <a:gd name="adj1" fmla="val 50000"/>
                  <a:gd name="adj2" fmla="val 80769"/>
                </a:avLst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68FCF67-62B6-424A-9B98-4BF7E42888C1}"/>
                  </a:ext>
                </a:extLst>
              </p:cNvPr>
              <p:cNvSpPr txBox="1"/>
              <p:nvPr/>
            </p:nvSpPr>
            <p:spPr>
              <a:xfrm>
                <a:off x="6271100" y="3644629"/>
                <a:ext cx="21465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600" dirty="0"/>
                  <a:t>Hybrid Chemistry</a:t>
                </a:r>
              </a:p>
              <a:p>
                <a:pPr algn="ctr"/>
                <a:r>
                  <a:rPr kumimoji="1" lang="en-US" altLang="ja-JP" sz="1200" dirty="0"/>
                  <a:t>COMs </a:t>
                </a:r>
                <a:r>
                  <a:rPr lang="en-US" altLang="ja-JP" sz="1200" dirty="0"/>
                  <a:t>and Carbon-chains</a:t>
                </a:r>
                <a:endParaRPr kumimoji="1" lang="ja-JP" altLang="en-US" sz="120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204731" y="4079572"/>
              <a:ext cx="21986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-100" dirty="0"/>
                <a:t>(L483, B335)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220136" y="5044746"/>
            <a:ext cx="2198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100" dirty="0"/>
              <a:t>(L1527, TMC-1A)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23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  <p:grpSp>
        <p:nvGrpSpPr>
          <p:cNvPr id="20" name="Group 10"/>
          <p:cNvGrpSpPr/>
          <p:nvPr/>
        </p:nvGrpSpPr>
        <p:grpSpPr>
          <a:xfrm>
            <a:off x="172352" y="3343734"/>
            <a:ext cx="1605129" cy="518578"/>
            <a:chOff x="6853292" y="2845070"/>
            <a:chExt cx="805029" cy="235081"/>
          </a:xfrm>
        </p:grpSpPr>
        <p:sp>
          <p:nvSpPr>
            <p:cNvPr id="21" name="Oval Callout 11"/>
            <p:cNvSpPr/>
            <p:nvPr/>
          </p:nvSpPr>
          <p:spPr>
            <a:xfrm>
              <a:off x="6880496" y="2845070"/>
              <a:ext cx="743843" cy="235081"/>
            </a:xfrm>
            <a:prstGeom prst="wedgeEllipseCallout">
              <a:avLst>
                <a:gd name="adj1" fmla="val 50992"/>
                <a:gd name="adj2" fmla="val 6598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53292" y="2874596"/>
              <a:ext cx="805029" cy="16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solidFill>
                    <a:srgbClr val="FF0000"/>
                  </a:solidFill>
                </a:rPr>
                <a:t>Archetype?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43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>
            <a:spLocks noGrp="1"/>
          </p:cNvSpPr>
          <p:nvPr>
            <p:ph sz="quarter" idx="1"/>
          </p:nvPr>
        </p:nvSpPr>
        <p:spPr>
          <a:xfrm>
            <a:off x="293868" y="1363858"/>
            <a:ext cx="8573998" cy="5262554"/>
          </a:xfrm>
        </p:spPr>
        <p:txBody>
          <a:bodyPr>
            <a:normAutofit/>
          </a:bodyPr>
          <a:lstStyle/>
          <a:p>
            <a:r>
              <a:rPr lang="en-AU" altLang="ja-JP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</a:rPr>
              <a:t>Chemical change</a:t>
            </a:r>
            <a:r>
              <a:rPr lang="en-AU" altLang="ja-JP" dirty="0">
                <a:uFill>
                  <a:solidFill>
                    <a:srgbClr val="FF0000"/>
                  </a:solidFill>
                </a:uFill>
              </a:rPr>
              <a:t> across the CB in each source</a:t>
            </a:r>
          </a:p>
          <a:p>
            <a:pPr lvl="1">
              <a:spcBef>
                <a:spcPts val="300"/>
              </a:spcBef>
            </a:pPr>
            <a:r>
              <a:rPr lang="en-US" altLang="ja-JP" sz="2400" dirty="0">
                <a:uFill>
                  <a:solidFill>
                    <a:srgbClr val="FF0000"/>
                  </a:solidFill>
                </a:uFill>
              </a:rPr>
              <a:t>→ Chemical heritage from the envelope to the disk. </a:t>
            </a:r>
            <a:endParaRPr lang="en-US" altLang="ja-JP" sz="2400" dirty="0"/>
          </a:p>
          <a:p>
            <a:pPr>
              <a:spcBef>
                <a:spcPts val="1300"/>
              </a:spcBef>
            </a:pPr>
            <a:r>
              <a:rPr lang="en-US" altLang="ja-JP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</a:rPr>
              <a:t>Chemical variation </a:t>
            </a:r>
            <a:r>
              <a:rPr lang="en-US" altLang="ja-JP" dirty="0">
                <a:uFill>
                  <a:solidFill>
                    <a:srgbClr val="FF0000"/>
                  </a:solidFill>
                </a:uFill>
              </a:rPr>
              <a:t>among sources</a:t>
            </a:r>
          </a:p>
          <a:p>
            <a:pPr lvl="1">
              <a:spcBef>
                <a:spcPts val="300"/>
              </a:spcBef>
            </a:pPr>
            <a:r>
              <a:rPr lang="en-US" altLang="ja-JP" sz="2400" dirty="0"/>
              <a:t>Standard case?: Extended WCCC + Compact HC </a:t>
            </a:r>
          </a:p>
          <a:p>
            <a:pPr lvl="1"/>
            <a:endParaRPr lang="en-US" altLang="ja-JP" sz="2200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3200" dirty="0"/>
              <a:t>Summary: Chemistry</a:t>
            </a:r>
            <a:r>
              <a:rPr lang="ja-JP" altLang="en-US" sz="3200" dirty="0"/>
              <a:t> </a:t>
            </a:r>
            <a:r>
              <a:rPr lang="en-US" altLang="ja-JP" sz="3200" dirty="0"/>
              <a:t>at</a:t>
            </a:r>
            <a:r>
              <a:rPr lang="ja-JP" altLang="en-US" sz="3200" dirty="0"/>
              <a:t> </a:t>
            </a:r>
            <a:r>
              <a:rPr lang="en-US" altLang="ja-JP" sz="3200" dirty="0"/>
              <a:t>a</a:t>
            </a:r>
            <a:r>
              <a:rPr lang="ja-JP" altLang="en-US" sz="3200" dirty="0"/>
              <a:t> </a:t>
            </a:r>
            <a:r>
              <a:rPr lang="en-US" altLang="ja-JP" sz="3200" dirty="0"/>
              <a:t>few 10</a:t>
            </a:r>
            <a:r>
              <a:rPr lang="ja-JP" altLang="en-US" sz="3200" dirty="0"/>
              <a:t> </a:t>
            </a:r>
            <a:r>
              <a:rPr lang="en-US" altLang="ja-JP" sz="3200" dirty="0"/>
              <a:t>au</a:t>
            </a:r>
            <a:r>
              <a:rPr lang="ja-JP" altLang="en-US" sz="3200" dirty="0"/>
              <a:t> </a:t>
            </a:r>
            <a:r>
              <a:rPr lang="en-US" altLang="ja-JP" sz="3200" dirty="0"/>
              <a:t>scale</a:t>
            </a:r>
            <a:endParaRPr lang="en-US" sz="3200" spc="-12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47" y="3003802"/>
            <a:ext cx="8309402" cy="3094387"/>
          </a:xfrm>
          <a:prstGeom prst="rect">
            <a:avLst/>
          </a:prstGeom>
        </p:spPr>
      </p:pic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grpSp>
        <p:nvGrpSpPr>
          <p:cNvPr id="3" name="図形グループ 2"/>
          <p:cNvGrpSpPr/>
          <p:nvPr/>
        </p:nvGrpSpPr>
        <p:grpSpPr>
          <a:xfrm>
            <a:off x="547508" y="5879303"/>
            <a:ext cx="8367802" cy="480131"/>
            <a:chOff x="547507" y="5886633"/>
            <a:chExt cx="8367802" cy="480131"/>
          </a:xfrm>
        </p:grpSpPr>
        <p:sp>
          <p:nvSpPr>
            <p:cNvPr id="9" name="TextBox 2"/>
            <p:cNvSpPr txBox="1"/>
            <p:nvPr/>
          </p:nvSpPr>
          <p:spPr>
            <a:xfrm>
              <a:off x="547507" y="5886633"/>
              <a:ext cx="2253226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/>
                <a:t>e.g., IRAS 16293</a:t>
              </a:r>
              <a:r>
                <a:rPr lang="en-US" altLang="ja-JP" sz="1400" dirty="0"/>
                <a:t>−</a:t>
              </a:r>
              <a:r>
                <a:rPr lang="en-US" sz="1400" dirty="0"/>
                <a:t>2422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dirty="0"/>
                <a:t>Source A &amp; B</a:t>
              </a: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3495854" y="5886633"/>
              <a:ext cx="2253226" cy="28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/>
                <a:t>e.g., L483, B335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6215713" y="5886633"/>
              <a:ext cx="2699596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/>
                <a:t>e.g., L1527, TMC-1A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dirty="0"/>
                <a:t>IRAS 15398</a:t>
              </a:r>
              <a:r>
                <a:rPr lang="en-US" altLang="ja-JP" sz="1400" dirty="0"/>
                <a:t>−3359</a:t>
              </a:r>
              <a:endParaRPr lang="en-US" sz="1400" dirty="0"/>
            </a:p>
          </p:txBody>
        </p:sp>
      </p:grpSp>
      <p:grpSp>
        <p:nvGrpSpPr>
          <p:cNvPr id="14" name="Group 23">
            <a:extLst>
              <a:ext uri="{FF2B5EF4-FFF2-40B4-BE49-F238E27FC236}">
                <a16:creationId xmlns:a16="http://schemas.microsoft.com/office/drawing/2014/main" id="{CFB51B70-6D26-444D-8C33-EB84829D68C3}"/>
              </a:ext>
            </a:extLst>
          </p:cNvPr>
          <p:cNvGrpSpPr/>
          <p:nvPr/>
        </p:nvGrpSpPr>
        <p:grpSpPr>
          <a:xfrm>
            <a:off x="343711" y="3233728"/>
            <a:ext cx="8476033" cy="2714057"/>
            <a:chOff x="568578" y="2899453"/>
            <a:chExt cx="8091854" cy="259744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D3DD3BF-E8B1-B646-8C84-E3A7FA786533}"/>
                </a:ext>
              </a:extLst>
            </p:cNvPr>
            <p:cNvSpPr/>
            <p:nvPr/>
          </p:nvSpPr>
          <p:spPr>
            <a:xfrm>
              <a:off x="568578" y="2899453"/>
              <a:ext cx="1089802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607182-7613-2A4D-B662-DB1DF8148814}"/>
                </a:ext>
              </a:extLst>
            </p:cNvPr>
            <p:cNvSpPr/>
            <p:nvPr/>
          </p:nvSpPr>
          <p:spPr>
            <a:xfrm>
              <a:off x="3150067" y="3098524"/>
              <a:ext cx="900663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8C0C8C-D050-504D-9046-05A2FE173337}"/>
                </a:ext>
              </a:extLst>
            </p:cNvPr>
            <p:cNvSpPr/>
            <p:nvPr/>
          </p:nvSpPr>
          <p:spPr>
            <a:xfrm>
              <a:off x="607534" y="5137596"/>
              <a:ext cx="2336088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F5FFF31-B1A7-C949-94A8-57B9EBCD1C1D}"/>
                </a:ext>
              </a:extLst>
            </p:cNvPr>
            <p:cNvSpPr/>
            <p:nvPr/>
          </p:nvSpPr>
          <p:spPr>
            <a:xfrm>
              <a:off x="4903724" y="2899453"/>
              <a:ext cx="990729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4770468-3BE4-3F44-97EB-82E2D3D61EB0}"/>
                </a:ext>
              </a:extLst>
            </p:cNvPr>
            <p:cNvSpPr/>
            <p:nvPr/>
          </p:nvSpPr>
          <p:spPr>
            <a:xfrm>
              <a:off x="7841647" y="2899453"/>
              <a:ext cx="818785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20">
              <a:extLst>
                <a:ext uri="{FF2B5EF4-FFF2-40B4-BE49-F238E27FC236}">
                  <a16:creationId xmlns:a16="http://schemas.microsoft.com/office/drawing/2014/main" id="{A4055C3D-E99B-C542-9D66-E400AB3D600C}"/>
                </a:ext>
              </a:extLst>
            </p:cNvPr>
            <p:cNvSpPr/>
            <p:nvPr/>
          </p:nvSpPr>
          <p:spPr>
            <a:xfrm>
              <a:off x="5284966" y="5137596"/>
              <a:ext cx="462183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2">
              <a:extLst>
                <a:ext uri="{FF2B5EF4-FFF2-40B4-BE49-F238E27FC236}">
                  <a16:creationId xmlns:a16="http://schemas.microsoft.com/office/drawing/2014/main" id="{93522F94-7B27-284D-8B49-B12E213A661C}"/>
                </a:ext>
              </a:extLst>
            </p:cNvPr>
            <p:cNvSpPr/>
            <p:nvPr/>
          </p:nvSpPr>
          <p:spPr>
            <a:xfrm>
              <a:off x="8131142" y="5137596"/>
              <a:ext cx="462183" cy="35929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24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68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DB2702-E2C4-F341-936D-26A6FE42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Future</a:t>
            </a:r>
            <a:r>
              <a:rPr lang="ja-JP" altLang="en-US" dirty="0"/>
              <a:t> </a:t>
            </a:r>
            <a:r>
              <a:rPr lang="en-US" altLang="ja-JP" dirty="0"/>
              <a:t>Prospects:</a:t>
            </a:r>
            <a:r>
              <a:rPr lang="ja-JP" altLang="en-US" dirty="0"/>
              <a:t> </a:t>
            </a:r>
            <a:r>
              <a:rPr lang="en-US" altLang="ja-JP" dirty="0"/>
              <a:t>Sulfur</a:t>
            </a:r>
            <a:r>
              <a:rPr lang="ja-JP" altLang="en-US" dirty="0"/>
              <a:t> </a:t>
            </a:r>
            <a:r>
              <a:rPr lang="en-US" altLang="ja-JP" dirty="0"/>
              <a:t>Case?</a:t>
            </a:r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31180E-7943-1644-A462-B870AE105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7A5D98-48D4-AF4B-8BF8-C8DA6AE4A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B6CA17-F2CC-CF47-B8D7-BB31D4A295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Rosetta mission: 67P/</a:t>
            </a:r>
            <a:r>
              <a:rPr kumimoji="1" lang="en-US" altLang="ja-JP" dirty="0" err="1"/>
              <a:t>Churyumov-Gerasimenko</a:t>
            </a:r>
            <a:endParaRPr kumimoji="1" lang="en-US" altLang="ja-JP" dirty="0"/>
          </a:p>
          <a:p>
            <a:pPr lvl="1"/>
            <a:r>
              <a:rPr lang="en-AU" altLang="ja-JP" sz="2000" dirty="0"/>
              <a:t>http://</a:t>
            </a:r>
            <a:r>
              <a:rPr lang="en-AU" altLang="ja-JP" sz="2000" dirty="0" err="1"/>
              <a:t>www.esa.int</a:t>
            </a:r>
            <a:r>
              <a:rPr lang="en-AU" altLang="ja-JP" sz="2000" dirty="0"/>
              <a:t>/</a:t>
            </a:r>
            <a:r>
              <a:rPr lang="en-AU" altLang="ja-JP" sz="2000" dirty="0" err="1"/>
              <a:t>Our_Activities</a:t>
            </a:r>
            <a:r>
              <a:rPr lang="en-AU" altLang="ja-JP" sz="2000" dirty="0"/>
              <a:t>/</a:t>
            </a:r>
            <a:r>
              <a:rPr lang="en-AU" altLang="ja-JP" sz="2000" dirty="0" err="1"/>
              <a:t>Space_Science</a:t>
            </a:r>
            <a:r>
              <a:rPr lang="en-AU" altLang="ja-JP" sz="2000" dirty="0"/>
              <a:t>/</a:t>
            </a:r>
            <a:r>
              <a:rPr lang="en-AU" altLang="ja-JP" sz="2000" dirty="0" err="1"/>
              <a:t>Rosetta_overview</a:t>
            </a:r>
            <a:endParaRPr lang="en-AU" altLang="ja-JP" sz="2000" dirty="0"/>
          </a:p>
          <a:p>
            <a:pPr>
              <a:spcBef>
                <a:spcPts val="27700"/>
              </a:spcBef>
            </a:pPr>
            <a:r>
              <a:rPr kumimoji="1" lang="en-US" altLang="ja-JP" dirty="0"/>
              <a:t>PILS: </a:t>
            </a:r>
            <a:r>
              <a:rPr kumimoji="1" lang="en-US" altLang="ja-JP" dirty="0" err="1"/>
              <a:t>Drozdovskaya</a:t>
            </a:r>
            <a:r>
              <a:rPr kumimoji="1" lang="en-US" altLang="ja-JP" dirty="0"/>
              <a:t> et al. (2018)</a:t>
            </a:r>
          </a:p>
          <a:p>
            <a:pPr lvl="1"/>
            <a:r>
              <a:rPr kumimoji="1" lang="en-US" altLang="ja-JP" dirty="0"/>
              <a:t>Comparison with IRAS 16293</a:t>
            </a:r>
            <a:r>
              <a:rPr kumimoji="1" lang="ja-JP" altLang="en-US"/>
              <a:t>−</a:t>
            </a:r>
            <a:r>
              <a:rPr kumimoji="1" lang="en-US" altLang="ja-JP" dirty="0"/>
              <a:t>2422 Source B</a:t>
            </a:r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8727B76-4269-A240-A124-5BDE0F4A1D18}"/>
              </a:ext>
            </a:extLst>
          </p:cNvPr>
          <p:cNvGrpSpPr/>
          <p:nvPr/>
        </p:nvGrpSpPr>
        <p:grpSpPr>
          <a:xfrm>
            <a:off x="1306286" y="2140723"/>
            <a:ext cx="6852389" cy="3292073"/>
            <a:chOff x="689631" y="2308286"/>
            <a:chExt cx="8364602" cy="401858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6DDDB6A-E57A-0747-8A0A-A006C5E2B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631" y="2308503"/>
              <a:ext cx="7724495" cy="4018365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869BB14-6F7B-5C4F-B1EC-F692CCB8F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2946" y="2308286"/>
              <a:ext cx="2131287" cy="2105951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D423F35-C946-B342-8F19-EA3AC3EE5056}"/>
                </a:ext>
              </a:extLst>
            </p:cNvPr>
            <p:cNvSpPr txBox="1"/>
            <p:nvPr/>
          </p:nvSpPr>
          <p:spPr>
            <a:xfrm>
              <a:off x="2592408" y="5919122"/>
              <a:ext cx="458416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-10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Calmonte</a:t>
              </a:r>
              <a:r>
                <a:rPr kumimoji="1" lang="en-US" altLang="ja-JP" sz="1800" b="0" i="0" u="none" strike="noStrike" kern="1200" cap="none" spc="-10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et al. 2016 MNRAS, 462, S253</a:t>
              </a:r>
              <a:endParaRPr kumimoji="1" lang="ja-JP" altLang="en-US" sz="1800" b="0" i="0" u="none" strike="noStrike" kern="1200" cap="none" spc="-1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25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1881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868" y="228600"/>
            <a:ext cx="8572320" cy="757238"/>
          </a:xfrm>
        </p:spPr>
        <p:txBody>
          <a:bodyPr/>
          <a:lstStyle/>
          <a:p>
            <a:r>
              <a:rPr lang="en-US" altLang="ja-JP" dirty="0"/>
              <a:t>Remaining</a:t>
            </a:r>
            <a:r>
              <a:rPr lang="ja-JP" altLang="en-US" dirty="0"/>
              <a:t> </a:t>
            </a:r>
            <a:r>
              <a:rPr lang="en-US" altLang="ja-JP" dirty="0"/>
              <a:t>Problems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1.</a:t>
            </a:r>
            <a:r>
              <a:rPr lang="ja-JP" altLang="en-US" sz="2800" dirty="0"/>
              <a:t> </a:t>
            </a:r>
            <a:r>
              <a:rPr lang="en-US" altLang="ja-JP" sz="2800" dirty="0"/>
              <a:t>What</a:t>
            </a:r>
            <a:r>
              <a:rPr lang="ja-JP" altLang="en-US" sz="2800" dirty="0"/>
              <a:t> </a:t>
            </a:r>
            <a:r>
              <a:rPr lang="en-US" altLang="ja-JP" sz="2800" dirty="0"/>
              <a:t>is</a:t>
            </a:r>
            <a:r>
              <a:rPr lang="ja-JP" altLang="en-US" sz="2800" dirty="0"/>
              <a:t> </a:t>
            </a:r>
            <a:r>
              <a:rPr lang="en-US" altLang="ja-JP" sz="2800" dirty="0"/>
              <a:t>occurring</a:t>
            </a:r>
            <a:r>
              <a:rPr lang="ja-JP" altLang="en-US" sz="2800" dirty="0"/>
              <a:t> </a:t>
            </a:r>
            <a:r>
              <a:rPr lang="en-US" altLang="ja-JP" sz="2800" dirty="0"/>
              <a:t>around</a:t>
            </a:r>
            <a:r>
              <a:rPr lang="ja-JP" altLang="en-US" sz="2800" dirty="0"/>
              <a:t> </a:t>
            </a:r>
            <a:r>
              <a:rPr lang="en-US" altLang="ja-JP" sz="2800" dirty="0"/>
              <a:t>the</a:t>
            </a:r>
            <a:r>
              <a:rPr lang="ja-JP" altLang="en-US" sz="2800" dirty="0"/>
              <a:t> </a:t>
            </a:r>
            <a:r>
              <a:rPr lang="en-US" altLang="ja-JP" sz="2800" dirty="0"/>
              <a:t>CB?</a:t>
            </a:r>
          </a:p>
          <a:p>
            <a:pPr lvl="1"/>
            <a:r>
              <a:rPr lang="en-US" altLang="ja-JP" dirty="0"/>
              <a:t>Molecular processes</a:t>
            </a:r>
          </a:p>
          <a:p>
            <a:pPr lvl="1">
              <a:spcBef>
                <a:spcPts val="1150"/>
              </a:spcBef>
            </a:pPr>
            <a:r>
              <a:rPr lang="en-US" altLang="ja-JP" dirty="0"/>
              <a:t>Detailed structure of the transition zone</a:t>
            </a:r>
          </a:p>
          <a:p>
            <a:pPr lvl="2"/>
            <a:r>
              <a:rPr lang="en-US" altLang="ja-JP" dirty="0"/>
              <a:t>See also the presentation by Nami Sakai (tomorrow) </a:t>
            </a:r>
          </a:p>
          <a:p>
            <a:pPr>
              <a:spcBef>
                <a:spcPts val="3100"/>
              </a:spcBef>
            </a:pPr>
            <a:r>
              <a:rPr lang="en-US" altLang="ja-JP" sz="2800" spc="-110" dirty="0"/>
              <a:t>2.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What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kinds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of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molecules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are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delivered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into</a:t>
            </a:r>
            <a:r>
              <a:rPr lang="ja-JP" altLang="en-US" sz="2800" spc="-110" dirty="0"/>
              <a:t> </a:t>
            </a:r>
            <a:r>
              <a:rPr lang="en-US" altLang="ja-JP" sz="2800" spc="-110" dirty="0"/>
              <a:t>disks?</a:t>
            </a:r>
          </a:p>
          <a:p>
            <a:pPr lvl="1"/>
            <a:r>
              <a:rPr lang="en-US" altLang="ja-JP" dirty="0"/>
              <a:t>Initial chemical condition of disks </a:t>
            </a:r>
          </a:p>
          <a:p>
            <a:pPr>
              <a:spcBef>
                <a:spcPts val="3100"/>
              </a:spcBef>
            </a:pPr>
            <a:r>
              <a:rPr lang="en-US" altLang="ja-JP" sz="2800" dirty="0"/>
              <a:t>3.</a:t>
            </a:r>
            <a:r>
              <a:rPr lang="ja-JP" altLang="en-US" sz="2800" dirty="0"/>
              <a:t> </a:t>
            </a:r>
            <a:r>
              <a:rPr lang="en-US" altLang="ja-JP" sz="2800" dirty="0"/>
              <a:t>What</a:t>
            </a:r>
            <a:r>
              <a:rPr lang="ja-JP" altLang="en-US" sz="2800" dirty="0"/>
              <a:t> </a:t>
            </a:r>
            <a:r>
              <a:rPr lang="en-US" altLang="ja-JP" sz="2800" dirty="0"/>
              <a:t>is</a:t>
            </a:r>
            <a:r>
              <a:rPr lang="ja-JP" altLang="en-US" sz="2800" dirty="0"/>
              <a:t> </a:t>
            </a:r>
            <a:r>
              <a:rPr lang="en-US" altLang="ja-JP" sz="2800" dirty="0"/>
              <a:t>the</a:t>
            </a:r>
            <a:r>
              <a:rPr lang="ja-JP" altLang="en-US" sz="2800" dirty="0"/>
              <a:t> </a:t>
            </a:r>
            <a:r>
              <a:rPr lang="en-US" altLang="ja-JP" sz="2800" dirty="0"/>
              <a:t>origin</a:t>
            </a:r>
            <a:r>
              <a:rPr lang="ja-JP" altLang="en-US" sz="2800" dirty="0"/>
              <a:t> </a:t>
            </a:r>
            <a:r>
              <a:rPr lang="en-US" altLang="ja-JP" sz="2800" dirty="0"/>
              <a:t>of</a:t>
            </a:r>
            <a:r>
              <a:rPr lang="ja-JP" altLang="en-US" sz="2800" dirty="0"/>
              <a:t> </a:t>
            </a:r>
            <a:r>
              <a:rPr lang="en-US" altLang="ja-JP" sz="2800" dirty="0"/>
              <a:t>the</a:t>
            </a:r>
            <a:r>
              <a:rPr lang="ja-JP" altLang="en-US" sz="2800" dirty="0"/>
              <a:t> </a:t>
            </a:r>
            <a:r>
              <a:rPr lang="en-US" altLang="ja-JP" sz="2800" dirty="0"/>
              <a:t>chemical</a:t>
            </a:r>
            <a:r>
              <a:rPr lang="ja-JP" altLang="en-US" sz="2800" dirty="0"/>
              <a:t> </a:t>
            </a:r>
            <a:r>
              <a:rPr lang="en-US" altLang="ja-JP" sz="2800" dirty="0"/>
              <a:t>diversity?</a:t>
            </a:r>
          </a:p>
          <a:p>
            <a:pPr lvl="1"/>
            <a:r>
              <a:rPr lang="en-US" altLang="ja-JP" spc="-140" dirty="0"/>
              <a:t>Duration time: one possibility for carbon chemistry</a:t>
            </a:r>
          </a:p>
          <a:p>
            <a:pPr lvl="1">
              <a:spcBef>
                <a:spcPts val="1150"/>
              </a:spcBef>
            </a:pPr>
            <a:r>
              <a:rPr lang="en-US" altLang="ja-JP" dirty="0"/>
              <a:t>How about other species? </a:t>
            </a:r>
          </a:p>
          <a:p>
            <a:pPr lvl="2"/>
            <a:r>
              <a:rPr lang="en-US" altLang="ja-JP" dirty="0"/>
              <a:t>e.g.) Sulfur chemistry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C60FB-0DCC-FE4B-A6C4-7B9A7DDA2224}" type="slidenum">
              <a:rPr kumimoji="1" lang="ja-JP" altLang="en-US" smtClean="0"/>
              <a:pPr/>
              <a:t>26</a:t>
            </a:fld>
            <a:r>
              <a:rPr kumimoji="1" lang="en-US" altLang="ja-JP"/>
              <a:t> / 26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5611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Timescales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グループ化 874"/>
          <p:cNvGrpSpPr/>
          <p:nvPr/>
        </p:nvGrpSpPr>
        <p:grpSpPr>
          <a:xfrm>
            <a:off x="971551" y="1427163"/>
            <a:ext cx="6437313" cy="4824412"/>
            <a:chOff x="971550" y="1427163"/>
            <a:chExt cx="6437313" cy="4824412"/>
          </a:xfrm>
        </p:grpSpPr>
        <p:sp>
          <p:nvSpPr>
            <p:cNvPr id="10" name="Rectangle 865"/>
            <p:cNvSpPr>
              <a:spLocks noChangeArrowheads="1"/>
            </p:cNvSpPr>
            <p:nvPr/>
          </p:nvSpPr>
          <p:spPr bwMode="auto">
            <a:xfrm>
              <a:off x="971550" y="1427163"/>
              <a:ext cx="6437313" cy="48244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11" name="Group 866"/>
            <p:cNvGrpSpPr>
              <a:grpSpLocks/>
            </p:cNvGrpSpPr>
            <p:nvPr/>
          </p:nvGrpSpPr>
          <p:grpSpPr bwMode="auto">
            <a:xfrm>
              <a:off x="3035300" y="2422525"/>
              <a:ext cx="4273550" cy="3167062"/>
              <a:chOff x="1912" y="1526"/>
              <a:chExt cx="2692" cy="1995"/>
            </a:xfrm>
          </p:grpSpPr>
          <p:sp>
            <p:nvSpPr>
              <p:cNvPr id="58" name="AutoShape 3"/>
              <p:cNvSpPr>
                <a:spLocks noChangeArrowheads="1"/>
              </p:cNvSpPr>
              <p:nvPr/>
            </p:nvSpPr>
            <p:spPr bwMode="auto">
              <a:xfrm rot="17706731">
                <a:off x="2433" y="1005"/>
                <a:ext cx="1468" cy="2509"/>
              </a:xfrm>
              <a:prstGeom prst="triangle">
                <a:avLst>
                  <a:gd name="adj" fmla="val 46819"/>
                </a:avLst>
              </a:prstGeom>
              <a:pattFill prst="pct10">
                <a:fgClr>
                  <a:srgbClr val="00CCFF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59" name="Rectangle 4"/>
              <p:cNvSpPr>
                <a:spLocks noChangeArrowheads="1"/>
              </p:cNvSpPr>
              <p:nvPr/>
            </p:nvSpPr>
            <p:spPr bwMode="auto">
              <a:xfrm>
                <a:off x="4008" y="1797"/>
                <a:ext cx="596" cy="172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2" name="Group 868"/>
            <p:cNvGrpSpPr>
              <a:grpSpLocks/>
            </p:cNvGrpSpPr>
            <p:nvPr/>
          </p:nvGrpSpPr>
          <p:grpSpPr bwMode="auto">
            <a:xfrm>
              <a:off x="1263650" y="1484313"/>
              <a:ext cx="5502275" cy="1873250"/>
              <a:chOff x="796" y="935"/>
              <a:chExt cx="3466" cy="1180"/>
            </a:xfrm>
          </p:grpSpPr>
          <p:sp>
            <p:nvSpPr>
              <p:cNvPr id="54" name="AutoShape 6" descr="ひし形 (枠のみ)"/>
              <p:cNvSpPr>
                <a:spLocks noChangeArrowheads="1"/>
              </p:cNvSpPr>
              <p:nvPr/>
            </p:nvSpPr>
            <p:spPr bwMode="auto">
              <a:xfrm rot="10800000">
                <a:off x="1492" y="1162"/>
                <a:ext cx="2495" cy="886"/>
              </a:xfrm>
              <a:prstGeom prst="rtTriangle">
                <a:avLst/>
              </a:prstGeom>
              <a:pattFill prst="openDmnd">
                <a:fgClr>
                  <a:srgbClr val="00CCFF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55" name="AutoShape 7" descr="ひし形 (枠のみ)"/>
              <p:cNvSpPr>
                <a:spLocks noChangeArrowheads="1"/>
              </p:cNvSpPr>
              <p:nvPr/>
            </p:nvSpPr>
            <p:spPr bwMode="auto">
              <a:xfrm rot="11966929">
                <a:off x="796" y="1474"/>
                <a:ext cx="3248" cy="580"/>
              </a:xfrm>
              <a:prstGeom prst="triangle">
                <a:avLst>
                  <a:gd name="adj" fmla="val 50000"/>
                </a:avLst>
              </a:prstGeom>
              <a:pattFill prst="openDmnd">
                <a:fgClr>
                  <a:srgbClr val="00CCFF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56" name="Rectangle 8"/>
              <p:cNvSpPr>
                <a:spLocks noChangeArrowheads="1"/>
              </p:cNvSpPr>
              <p:nvPr/>
            </p:nvSpPr>
            <p:spPr bwMode="auto">
              <a:xfrm>
                <a:off x="975" y="935"/>
                <a:ext cx="626" cy="63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57" name="Rectangle 857"/>
              <p:cNvSpPr>
                <a:spLocks noChangeArrowheads="1"/>
              </p:cNvSpPr>
              <p:nvPr/>
            </p:nvSpPr>
            <p:spPr bwMode="auto">
              <a:xfrm>
                <a:off x="3990" y="1888"/>
                <a:ext cx="272" cy="22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2546350" y="2293938"/>
              <a:ext cx="3814763" cy="32035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546350" y="4849813"/>
              <a:ext cx="8890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" y="0"/>
                </a:cxn>
                <a:cxn ang="0">
                  <a:pos x="117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101" y="0"/>
                  </a:lnTo>
                  <a:lnTo>
                    <a:pt x="11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546350" y="4214813"/>
              <a:ext cx="8890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" y="0"/>
                </a:cxn>
                <a:cxn ang="0">
                  <a:pos x="117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101" y="0"/>
                  </a:lnTo>
                  <a:lnTo>
                    <a:pt x="11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546350" y="3579813"/>
              <a:ext cx="8890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" y="0"/>
                </a:cxn>
                <a:cxn ang="0">
                  <a:pos x="117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101" y="0"/>
                  </a:lnTo>
                  <a:lnTo>
                    <a:pt x="11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546350" y="2932113"/>
              <a:ext cx="8890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" y="0"/>
                </a:cxn>
                <a:cxn ang="0">
                  <a:pos x="117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101" y="0"/>
                  </a:lnTo>
                  <a:lnTo>
                    <a:pt x="11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546350" y="2297113"/>
              <a:ext cx="8890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" y="0"/>
                </a:cxn>
                <a:cxn ang="0">
                  <a:pos x="117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101" y="0"/>
                  </a:lnTo>
                  <a:lnTo>
                    <a:pt x="11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2546350" y="1649413"/>
              <a:ext cx="0" cy="3835400"/>
            </a:xfrm>
            <a:custGeom>
              <a:avLst/>
              <a:gdLst/>
              <a:ahLst/>
              <a:cxnLst>
                <a:cxn ang="0">
                  <a:pos x="0" y="5025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h="5025">
                  <a:moveTo>
                    <a:pt x="0" y="5025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2317750" y="4695825"/>
              <a:ext cx="115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altLang="ja-JP"/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2317750" y="4062413"/>
              <a:ext cx="115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endParaRPr lang="en-US" altLang="ja-JP"/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317750" y="3427413"/>
              <a:ext cx="115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  <a:endParaRPr lang="en-US" altLang="ja-JP"/>
            </a:p>
          </p:txBody>
        </p: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2317750" y="2779713"/>
              <a:ext cx="115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</a:rPr>
                <a:t>6</a:t>
              </a:r>
              <a:endParaRPr lang="en-US" altLang="ja-JP"/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2317750" y="2144713"/>
              <a:ext cx="115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</a:rPr>
                <a:t>7</a:t>
              </a:r>
              <a:endParaRPr lang="en-US" altLang="ja-JP"/>
            </a:p>
          </p:txBody>
        </p:sp>
        <p:sp>
          <p:nvSpPr>
            <p:cNvPr id="25" name="Text Box 532"/>
            <p:cNvSpPr txBox="1">
              <a:spLocks noChangeArrowheads="1"/>
            </p:cNvSpPr>
            <p:nvPr/>
          </p:nvSpPr>
          <p:spPr bwMode="auto">
            <a:xfrm>
              <a:off x="6329363" y="3933825"/>
              <a:ext cx="9510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400" i="1">
                  <a:solidFill>
                    <a:srgbClr val="FF0000"/>
                  </a:solidFill>
                  <a:latin typeface="Times New Roman" pitchFamily="18" charset="0"/>
                </a:rPr>
                <a:t>t</a:t>
              </a:r>
              <a:r>
                <a:rPr lang="en-US" altLang="ja-JP" sz="2400" baseline="-25000">
                  <a:solidFill>
                    <a:srgbClr val="FF0000"/>
                  </a:solidFill>
                  <a:latin typeface="Times New Roman" pitchFamily="18" charset="0"/>
                </a:rPr>
                <a:t>free fall</a:t>
              </a:r>
            </a:p>
          </p:txBody>
        </p:sp>
        <p:sp>
          <p:nvSpPr>
            <p:cNvPr id="26" name="Text Box 534"/>
            <p:cNvSpPr txBox="1">
              <a:spLocks noChangeArrowheads="1"/>
            </p:cNvSpPr>
            <p:nvPr/>
          </p:nvSpPr>
          <p:spPr bwMode="auto">
            <a:xfrm>
              <a:off x="6318250" y="2994582"/>
              <a:ext cx="10480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400" i="1" dirty="0" err="1">
                  <a:solidFill>
                    <a:srgbClr val="009900"/>
                  </a:solidFill>
                  <a:latin typeface="Times New Roman" pitchFamily="18" charset="0"/>
                </a:rPr>
                <a:t>t</a:t>
              </a:r>
              <a:r>
                <a:rPr lang="en-US" altLang="ja-JP" sz="2400" baseline="-25000" dirty="0" err="1">
                  <a:solidFill>
                    <a:srgbClr val="009900"/>
                  </a:solidFill>
                  <a:latin typeface="Times New Roman" pitchFamily="18" charset="0"/>
                </a:rPr>
                <a:t>chemical</a:t>
              </a:r>
              <a:endParaRPr lang="en-US" altLang="ja-JP" sz="2400" baseline="-25000" dirty="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27" name="Line 535"/>
            <p:cNvSpPr>
              <a:spLocks noChangeShapeType="1"/>
            </p:cNvSpPr>
            <p:nvPr/>
          </p:nvSpPr>
          <p:spPr bwMode="auto">
            <a:xfrm>
              <a:off x="2555875" y="3122258"/>
              <a:ext cx="3778250" cy="159313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Text Box 855"/>
            <p:cNvSpPr txBox="1">
              <a:spLocks noChangeArrowheads="1"/>
            </p:cNvSpPr>
            <p:nvPr/>
          </p:nvSpPr>
          <p:spPr bwMode="auto">
            <a:xfrm>
              <a:off x="3924300" y="5737225"/>
              <a:ext cx="184262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</a:rPr>
                <a:t>log (</a:t>
              </a:r>
              <a:r>
                <a:rPr lang="en-US" altLang="ja-JP" sz="2400" i="1">
                  <a:latin typeface="Times New Roman" pitchFamily="18" charset="0"/>
                </a:rPr>
                <a:t>n</a:t>
              </a:r>
              <a:r>
                <a:rPr lang="en-US" altLang="ja-JP" sz="2400">
                  <a:latin typeface="Times New Roman" pitchFamily="18" charset="0"/>
                </a:rPr>
                <a:t> [cm</a:t>
              </a:r>
              <a:r>
                <a:rPr lang="en-US" altLang="ja-JP" sz="2400" baseline="30000">
                  <a:latin typeface="Times New Roman" pitchFamily="18" charset="0"/>
                </a:rPr>
                <a:t>-3</a:t>
              </a:r>
              <a:r>
                <a:rPr lang="en-US" altLang="ja-JP" sz="2400">
                  <a:latin typeface="Times New Roman" pitchFamily="18" charset="0"/>
                </a:rPr>
                <a:t>])</a:t>
              </a:r>
            </a:p>
          </p:txBody>
        </p:sp>
        <p:sp>
          <p:nvSpPr>
            <p:cNvPr id="29" name="Text Box 856"/>
            <p:cNvSpPr txBox="1">
              <a:spLocks noChangeArrowheads="1"/>
            </p:cNvSpPr>
            <p:nvPr/>
          </p:nvSpPr>
          <p:spPr bwMode="auto">
            <a:xfrm rot="16200000">
              <a:off x="1207601" y="3326755"/>
              <a:ext cx="14836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</a:rPr>
                <a:t>log (</a:t>
              </a:r>
              <a:r>
                <a:rPr lang="en-US" altLang="ja-JP" sz="2400" i="1">
                  <a:latin typeface="Times New Roman" pitchFamily="18" charset="0"/>
                </a:rPr>
                <a:t>t</a:t>
              </a:r>
              <a:r>
                <a:rPr lang="en-US" altLang="ja-JP" sz="2400">
                  <a:latin typeface="Times New Roman" pitchFamily="18" charset="0"/>
                </a:rPr>
                <a:t> [yr])</a:t>
              </a:r>
            </a:p>
          </p:txBody>
        </p:sp>
        <p:sp>
          <p:nvSpPr>
            <p:cNvPr id="30" name="Line 859"/>
            <p:cNvSpPr>
              <a:spLocks noChangeShapeType="1"/>
            </p:cNvSpPr>
            <p:nvPr/>
          </p:nvSpPr>
          <p:spPr bwMode="auto">
            <a:xfrm flipV="1">
              <a:off x="2546350" y="1576388"/>
              <a:ext cx="0" cy="2873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Text Box 861"/>
            <p:cNvSpPr txBox="1">
              <a:spLocks noChangeArrowheads="1"/>
            </p:cNvSpPr>
            <p:nvPr/>
          </p:nvSpPr>
          <p:spPr bwMode="auto">
            <a:xfrm>
              <a:off x="3455988" y="2160588"/>
              <a:ext cx="21467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1600" b="1" dirty="0">
                  <a:solidFill>
                    <a:srgbClr val="009900"/>
                  </a:solidFill>
                  <a:latin typeface="ＭＳ Ｐゴシック" pitchFamily="50" charset="-128"/>
                </a:rPr>
                <a:t>Depleted mainly as CO</a:t>
              </a:r>
            </a:p>
          </p:txBody>
        </p:sp>
        <p:sp>
          <p:nvSpPr>
            <p:cNvPr id="32" name="Text Box 862"/>
            <p:cNvSpPr txBox="1">
              <a:spLocks noChangeArrowheads="1"/>
            </p:cNvSpPr>
            <p:nvPr/>
          </p:nvSpPr>
          <p:spPr bwMode="auto">
            <a:xfrm>
              <a:off x="4356100" y="3597275"/>
              <a:ext cx="20056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1600" b="1">
                  <a:solidFill>
                    <a:srgbClr val="009900"/>
                  </a:solidFill>
                  <a:latin typeface="ＭＳ Ｐゴシック" pitchFamily="50" charset="-128"/>
                </a:rPr>
                <a:t>Depleted mainly as C</a:t>
              </a:r>
            </a:p>
          </p:txBody>
        </p:sp>
        <p:sp>
          <p:nvSpPr>
            <p:cNvPr id="35" name="Line 873"/>
            <p:cNvSpPr>
              <a:spLocks noChangeShapeType="1"/>
            </p:cNvSpPr>
            <p:nvPr/>
          </p:nvSpPr>
          <p:spPr bwMode="auto">
            <a:xfrm>
              <a:off x="2555875" y="2555875"/>
              <a:ext cx="3778250" cy="15875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6" name="グループ化 873"/>
            <p:cNvGrpSpPr/>
            <p:nvPr/>
          </p:nvGrpSpPr>
          <p:grpSpPr>
            <a:xfrm>
              <a:off x="2317750" y="4950803"/>
              <a:ext cx="5082723" cy="887209"/>
              <a:chOff x="2317750" y="4950803"/>
              <a:chExt cx="5082723" cy="887209"/>
            </a:xfrm>
          </p:grpSpPr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2546350" y="5484813"/>
                <a:ext cx="889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" y="0"/>
                  </a:cxn>
                  <a:cxn ang="0">
                    <a:pos x="117" y="0"/>
                  </a:cxn>
                </a:cxnLst>
                <a:rect l="0" t="0" r="r" b="b"/>
                <a:pathLst>
                  <a:path w="117">
                    <a:moveTo>
                      <a:pt x="0" y="0"/>
                    </a:moveTo>
                    <a:lnTo>
                      <a:pt x="101" y="0"/>
                    </a:lnTo>
                    <a:lnTo>
                      <a:pt x="117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" name="Freeform 17"/>
              <p:cNvSpPr>
                <a:spLocks/>
              </p:cNvSpPr>
              <p:nvPr/>
            </p:nvSpPr>
            <p:spPr bwMode="auto">
              <a:xfrm>
                <a:off x="2546350" y="5394325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>
                <a:off x="3308350" y="5394325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" name="Freeform 20"/>
              <p:cNvSpPr>
                <a:spLocks/>
              </p:cNvSpPr>
              <p:nvPr/>
            </p:nvSpPr>
            <p:spPr bwMode="auto">
              <a:xfrm>
                <a:off x="4832350" y="5394325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Freeform 21"/>
              <p:cNvSpPr>
                <a:spLocks/>
              </p:cNvSpPr>
              <p:nvPr/>
            </p:nvSpPr>
            <p:spPr bwMode="auto">
              <a:xfrm>
                <a:off x="5594350" y="5394325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" name="Freeform 22"/>
              <p:cNvSpPr>
                <a:spLocks/>
              </p:cNvSpPr>
              <p:nvPr/>
            </p:nvSpPr>
            <p:spPr bwMode="auto">
              <a:xfrm>
                <a:off x="6356350" y="5394325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3" name="Freeform 24"/>
              <p:cNvSpPr>
                <a:spLocks/>
              </p:cNvSpPr>
              <p:nvPr/>
            </p:nvSpPr>
            <p:spPr bwMode="auto">
              <a:xfrm>
                <a:off x="2546350" y="5484813"/>
                <a:ext cx="45847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13" y="0"/>
                  </a:cxn>
                  <a:cxn ang="0">
                    <a:pos x="6030" y="0"/>
                  </a:cxn>
                </a:cxnLst>
                <a:rect l="0" t="0" r="r" b="b"/>
                <a:pathLst>
                  <a:path w="6030">
                    <a:moveTo>
                      <a:pt x="0" y="0"/>
                    </a:moveTo>
                    <a:lnTo>
                      <a:pt x="6013" y="0"/>
                    </a:lnTo>
                    <a:lnTo>
                      <a:pt x="603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4" name="Rectangle 25"/>
              <p:cNvSpPr>
                <a:spLocks noChangeArrowheads="1"/>
              </p:cNvSpPr>
              <p:nvPr/>
            </p:nvSpPr>
            <p:spPr bwMode="auto">
              <a:xfrm>
                <a:off x="2317750" y="5330825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altLang="ja-JP"/>
              </a:p>
            </p:txBody>
          </p:sp>
          <p:sp>
            <p:nvSpPr>
              <p:cNvPr id="45" name="Rectangle 31"/>
              <p:cNvSpPr>
                <a:spLocks noChangeArrowheads="1"/>
              </p:cNvSpPr>
              <p:nvPr/>
            </p:nvSpPr>
            <p:spPr bwMode="auto">
              <a:xfrm>
                <a:off x="2508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altLang="ja-JP"/>
              </a:p>
            </p:txBody>
          </p:sp>
          <p:sp>
            <p:nvSpPr>
              <p:cNvPr id="46" name="Rectangle 32"/>
              <p:cNvSpPr>
                <a:spLocks noChangeArrowheads="1"/>
              </p:cNvSpPr>
              <p:nvPr/>
            </p:nvSpPr>
            <p:spPr bwMode="auto">
              <a:xfrm>
                <a:off x="3270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altLang="ja-JP"/>
              </a:p>
            </p:txBody>
          </p:sp>
          <p:sp>
            <p:nvSpPr>
              <p:cNvPr id="47" name="Rectangle 33"/>
              <p:cNvSpPr>
                <a:spLocks noChangeArrowheads="1"/>
              </p:cNvSpPr>
              <p:nvPr/>
            </p:nvSpPr>
            <p:spPr bwMode="auto">
              <a:xfrm>
                <a:off x="4032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 altLang="ja-JP"/>
              </a:p>
            </p:txBody>
          </p:sp>
          <p:sp>
            <p:nvSpPr>
              <p:cNvPr id="48" name="Rectangle 34"/>
              <p:cNvSpPr>
                <a:spLocks noChangeArrowheads="1"/>
              </p:cNvSpPr>
              <p:nvPr/>
            </p:nvSpPr>
            <p:spPr bwMode="auto">
              <a:xfrm>
                <a:off x="4794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5</a:t>
                </a:r>
                <a:endParaRPr lang="en-US" altLang="ja-JP"/>
              </a:p>
            </p:txBody>
          </p:sp>
          <p:sp>
            <p:nvSpPr>
              <p:cNvPr id="49" name="Rectangle 35"/>
              <p:cNvSpPr>
                <a:spLocks noChangeArrowheads="1"/>
              </p:cNvSpPr>
              <p:nvPr/>
            </p:nvSpPr>
            <p:spPr bwMode="auto">
              <a:xfrm>
                <a:off x="5556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6</a:t>
                </a:r>
                <a:endParaRPr lang="en-US" altLang="ja-JP"/>
              </a:p>
            </p:txBody>
          </p:sp>
          <p:sp>
            <p:nvSpPr>
              <p:cNvPr id="50" name="Rectangle 36"/>
              <p:cNvSpPr>
                <a:spLocks noChangeArrowheads="1"/>
              </p:cNvSpPr>
              <p:nvPr/>
            </p:nvSpPr>
            <p:spPr bwMode="auto">
              <a:xfrm>
                <a:off x="6318250" y="5561013"/>
                <a:ext cx="11541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>
                    <a:solidFill>
                      <a:srgbClr val="000000"/>
                    </a:solidFill>
                    <a:latin typeface="Times New Roman" pitchFamily="18" charset="0"/>
                  </a:rPr>
                  <a:t>7</a:t>
                </a:r>
                <a:endParaRPr lang="en-US" altLang="ja-JP"/>
              </a:p>
            </p:txBody>
          </p:sp>
          <p:sp>
            <p:nvSpPr>
              <p:cNvPr id="51" name="Text Box 533"/>
              <p:cNvSpPr txBox="1">
                <a:spLocks noChangeArrowheads="1"/>
              </p:cNvSpPr>
              <p:nvPr/>
            </p:nvSpPr>
            <p:spPr bwMode="auto">
              <a:xfrm>
                <a:off x="6329363" y="4950803"/>
                <a:ext cx="107111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ja-JP" sz="2400" i="1" dirty="0" err="1">
                    <a:solidFill>
                      <a:srgbClr val="0000FF"/>
                    </a:solidFill>
                    <a:latin typeface="Times New Roman" pitchFamily="18" charset="0"/>
                  </a:rPr>
                  <a:t>t</a:t>
                </a:r>
                <a:r>
                  <a:rPr lang="en-US" altLang="ja-JP" sz="2400" baseline="-25000" dirty="0" err="1">
                    <a:solidFill>
                      <a:srgbClr val="0000FF"/>
                    </a:solidFill>
                    <a:latin typeface="Times New Roman" pitchFamily="18" charset="0"/>
                  </a:rPr>
                  <a:t>depletion</a:t>
                </a:r>
                <a:endParaRPr lang="en-US" altLang="ja-JP" sz="2400" baseline="-25000" dirty="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2" name="Line 860"/>
              <p:cNvSpPr>
                <a:spLocks noChangeShapeType="1"/>
              </p:cNvSpPr>
              <p:nvPr/>
            </p:nvSpPr>
            <p:spPr bwMode="auto">
              <a:xfrm flipV="1">
                <a:off x="7038975" y="5483225"/>
                <a:ext cx="217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Freeform 20"/>
              <p:cNvSpPr>
                <a:spLocks/>
              </p:cNvSpPr>
              <p:nvPr/>
            </p:nvSpPr>
            <p:spPr bwMode="auto">
              <a:xfrm>
                <a:off x="4067944" y="5395656"/>
                <a:ext cx="0" cy="90487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h="117">
                    <a:moveTo>
                      <a:pt x="0" y="117"/>
                    </a:moveTo>
                    <a:lnTo>
                      <a:pt x="0" y="1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61" name="日付プレースホルダー 6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AU" altLang="ja-JP"/>
              <a:t>2018/05/16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711111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000" dirty="0"/>
              <a:t>Carbon</a:t>
            </a:r>
            <a:r>
              <a:rPr lang="ja-JP" altLang="en-US" sz="3000" dirty="0"/>
              <a:t> </a:t>
            </a:r>
            <a:r>
              <a:rPr lang="en-US" altLang="ja-JP" sz="3000" dirty="0"/>
              <a:t>Chemistry around Low-Mass</a:t>
            </a:r>
            <a:r>
              <a:rPr lang="ja-JP" altLang="en-US" sz="3000" dirty="0"/>
              <a:t> </a:t>
            </a:r>
            <a:r>
              <a:rPr lang="en-US" altLang="ja-JP" sz="3000" dirty="0" err="1"/>
              <a:t>Protostars</a:t>
            </a:r>
            <a:endParaRPr lang="en-US" sz="3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altLang="ja-JP">
                <a:solidFill>
                  <a:prstClr val="black">
                    <a:tint val="75000"/>
                  </a:prstClr>
                </a:solidFill>
              </a:rPr>
              <a:t>2018/05/16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20K</a:t>
            </a:r>
            <a:r>
              <a:rPr lang="en-US" dirty="0"/>
              <a:t>: Evaporation of CO</a:t>
            </a:r>
          </a:p>
          <a:p>
            <a:pPr lvl="1"/>
            <a:r>
              <a:rPr lang="en-US" dirty="0"/>
              <a:t>Source of </a:t>
            </a:r>
            <a:r>
              <a:rPr lang="en-US" dirty="0">
                <a:solidFill>
                  <a:srgbClr val="FF0000"/>
                </a:solidFill>
              </a:rPr>
              <a:t>C+</a:t>
            </a:r>
            <a:r>
              <a:rPr lang="en-US" dirty="0"/>
              <a:t> to produce various molecules</a:t>
            </a:r>
          </a:p>
          <a:p>
            <a:pPr marL="685800" lvl="2" indent="0">
              <a:buNone/>
            </a:pPr>
            <a:r>
              <a:rPr lang="en-US" dirty="0"/>
              <a:t>CO + He</a:t>
            </a:r>
            <a:r>
              <a:rPr lang="en-US" baseline="30000" dirty="0"/>
              <a:t>+</a:t>
            </a:r>
            <a:r>
              <a:rPr lang="en-US" dirty="0"/>
              <a:t> </a:t>
            </a:r>
            <a:r>
              <a:rPr lang="en-US" altLang="ja-JP" dirty="0"/>
              <a:t>→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 + O + He</a:t>
            </a:r>
          </a:p>
          <a:p>
            <a:pPr marL="223560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altLang="ja-JP" dirty="0"/>
              <a:t>→</a:t>
            </a:r>
            <a:r>
              <a:rPr lang="en-US" dirty="0"/>
              <a:t> CH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 + </a:t>
            </a:r>
            <a:r>
              <a:rPr lang="en-US" i="1" dirty="0" err="1"/>
              <a:t>h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sz="2000" dirty="0"/>
              <a:t>(very slow: 10</a:t>
            </a:r>
            <a:r>
              <a:rPr lang="en-US" sz="2000" baseline="30000" dirty="0"/>
              <a:t>-16</a:t>
            </a:r>
            <a:r>
              <a:rPr lang="en-US" sz="2000" dirty="0"/>
              <a:t> cm</a:t>
            </a:r>
            <a:r>
              <a:rPr lang="en-US" sz="2000" baseline="30000" dirty="0"/>
              <a:t>3</a:t>
            </a:r>
            <a:r>
              <a:rPr lang="en-US" sz="2000" dirty="0"/>
              <a:t> s</a:t>
            </a:r>
            <a:r>
              <a:rPr lang="en-US" sz="2000" baseline="30000" dirty="0"/>
              <a:t>-1</a:t>
            </a:r>
            <a:r>
              <a:rPr lang="en-US" sz="2000" dirty="0"/>
              <a:t>)</a:t>
            </a:r>
          </a:p>
          <a:p>
            <a:r>
              <a:rPr lang="en-US" dirty="0">
                <a:solidFill>
                  <a:srgbClr val="FF0000"/>
                </a:solidFill>
              </a:rPr>
              <a:t>25K</a:t>
            </a:r>
            <a:r>
              <a:rPr lang="en-US" dirty="0"/>
              <a:t>: Evaporation of CH</a:t>
            </a:r>
            <a:r>
              <a:rPr lang="en-US" baseline="-25000" dirty="0"/>
              <a:t>4</a:t>
            </a:r>
          </a:p>
          <a:p>
            <a:pPr lvl="1"/>
            <a:r>
              <a:rPr lang="en-US" dirty="0"/>
              <a:t>CH</a:t>
            </a:r>
            <a:r>
              <a:rPr lang="en-US" baseline="-25000" dirty="0"/>
              <a:t>4</a:t>
            </a:r>
            <a:r>
              <a:rPr lang="en-US" dirty="0"/>
              <a:t> can be a main destructor of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 </a:t>
            </a:r>
            <a:r>
              <a:rPr lang="en-US" sz="2000" dirty="0"/>
              <a:t>(if f(CH</a:t>
            </a:r>
            <a:r>
              <a:rPr lang="en-US" sz="2000" baseline="-25000" dirty="0"/>
              <a:t>4</a:t>
            </a:r>
            <a:r>
              <a:rPr lang="en-US" sz="2000" dirty="0"/>
              <a:t>) &gt; 10</a:t>
            </a:r>
            <a:r>
              <a:rPr lang="en-US" sz="2000" baseline="30000" dirty="0"/>
              <a:t>-7</a:t>
            </a:r>
            <a:r>
              <a:rPr lang="en-US" sz="2000" dirty="0"/>
              <a:t>)</a:t>
            </a:r>
            <a:r>
              <a:rPr lang="en-US" dirty="0"/>
              <a:t>. </a:t>
            </a:r>
          </a:p>
          <a:p>
            <a:pPr marL="685800" lvl="2" indent="0">
              <a:buNone/>
            </a:pPr>
            <a:r>
              <a:rPr lang="en-US" dirty="0"/>
              <a:t>CH</a:t>
            </a:r>
            <a:r>
              <a:rPr lang="en-US" baseline="-25000" dirty="0"/>
              <a:t>4</a:t>
            </a:r>
            <a:r>
              <a:rPr lang="en-US" dirty="0"/>
              <a:t> +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altLang="ja-JP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 </a:t>
            </a:r>
            <a:r>
              <a:rPr lang="en-US" altLang="ja-JP" dirty="0"/>
              <a:t>→ C</a:t>
            </a:r>
            <a:r>
              <a:rPr lang="en-US" altLang="ja-JP" baseline="-25000" dirty="0"/>
              <a:t>2</a:t>
            </a:r>
            <a:r>
              <a:rPr lang="en-US" altLang="ja-JP" dirty="0"/>
              <a:t>H</a:t>
            </a:r>
            <a:r>
              <a:rPr lang="en-US" altLang="ja-JP" baseline="-25000" dirty="0"/>
              <a:t>3</a:t>
            </a:r>
            <a:r>
              <a:rPr lang="en-US" altLang="ja-JP" baseline="30000" dirty="0"/>
              <a:t>+</a:t>
            </a:r>
            <a:r>
              <a:rPr lang="en-US" altLang="ja-JP" dirty="0"/>
              <a:t> + H (fast: 10</a:t>
            </a:r>
            <a:r>
              <a:rPr lang="en-US" altLang="ja-JP" baseline="30000" dirty="0"/>
              <a:t>-9</a:t>
            </a:r>
            <a:r>
              <a:rPr lang="en-US" altLang="ja-JP" dirty="0"/>
              <a:t> cm</a:t>
            </a:r>
            <a:r>
              <a:rPr lang="en-US" altLang="ja-JP" baseline="30000" dirty="0"/>
              <a:t>3</a:t>
            </a:r>
            <a:r>
              <a:rPr lang="en-US" altLang="ja-JP" dirty="0"/>
              <a:t> s</a:t>
            </a:r>
            <a:r>
              <a:rPr lang="en-US" altLang="ja-JP" baseline="30000" dirty="0"/>
              <a:t>-1</a:t>
            </a:r>
            <a:r>
              <a:rPr lang="en-US" altLang="ja-JP" dirty="0"/>
              <a:t>)</a:t>
            </a:r>
          </a:p>
          <a:p>
            <a:pPr marL="2199600" lvl="2" indent="0">
              <a:buNone/>
            </a:pPr>
            <a:r>
              <a:rPr lang="en-US" altLang="ja-JP" dirty="0"/>
              <a:t>C</a:t>
            </a:r>
            <a:r>
              <a:rPr lang="en-US" altLang="ja-JP" baseline="-25000" dirty="0"/>
              <a:t>2</a:t>
            </a:r>
            <a:r>
              <a:rPr lang="en-US" altLang="ja-JP" dirty="0"/>
              <a:t>H</a:t>
            </a:r>
            <a:r>
              <a:rPr lang="en-US" altLang="ja-JP" baseline="-25000" dirty="0"/>
              <a:t>3</a:t>
            </a:r>
            <a:r>
              <a:rPr lang="en-US" altLang="ja-JP" baseline="30000" dirty="0"/>
              <a:t>+</a:t>
            </a:r>
            <a:r>
              <a:rPr lang="en-US" altLang="ja-JP" dirty="0"/>
              <a:t> + e → C</a:t>
            </a:r>
            <a:r>
              <a:rPr lang="en-US" altLang="ja-JP" baseline="-25000" dirty="0"/>
              <a:t>2</a:t>
            </a:r>
            <a:r>
              <a:rPr lang="en-US" altLang="ja-JP" dirty="0"/>
              <a:t>H + H + H → </a:t>
            </a:r>
            <a:r>
              <a:rPr lang="ja-JP" altLang="en-US" dirty="0"/>
              <a:t>・・・</a:t>
            </a:r>
            <a:endParaRPr lang="en-US" altLang="ja-JP" dirty="0"/>
          </a:p>
          <a:p>
            <a:pPr marL="685800" lvl="2" indent="0" algn="r">
              <a:buNone/>
            </a:pPr>
            <a:r>
              <a:rPr lang="en-US" altLang="ja-JP" i="1" dirty="0">
                <a:solidFill>
                  <a:srgbClr val="0000FF"/>
                </a:solidFill>
              </a:rPr>
              <a:t>(Carbon-Chain Production)</a:t>
            </a:r>
            <a:endParaRPr lang="en-US" i="1" dirty="0">
              <a:solidFill>
                <a:srgbClr val="0000FF"/>
              </a:solidFill>
            </a:endParaRPr>
          </a:p>
          <a:p>
            <a:pPr>
              <a:spcBef>
                <a:spcPts val="700"/>
              </a:spcBef>
            </a:pPr>
            <a:r>
              <a:rPr lang="en-US" dirty="0"/>
              <a:t>~</a:t>
            </a:r>
            <a:r>
              <a:rPr lang="en-US" dirty="0">
                <a:solidFill>
                  <a:srgbClr val="FF0000"/>
                </a:solidFill>
              </a:rPr>
              <a:t>100K</a:t>
            </a:r>
            <a:r>
              <a:rPr lang="en-US" dirty="0"/>
              <a:t>: Evaporation of ice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becomes the main destructor of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altLang="ja-JP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. </a:t>
            </a:r>
          </a:p>
          <a:p>
            <a:pPr marL="685800" lvl="2" indent="0">
              <a:buNone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+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altLang="ja-JP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altLang="ja-JP" dirty="0"/>
              <a:t>→ CO</a:t>
            </a:r>
            <a:r>
              <a:rPr lang="en-US" altLang="ja-JP" baseline="30000" dirty="0"/>
              <a:t>+</a:t>
            </a:r>
            <a:r>
              <a:rPr lang="en-US" altLang="ja-JP" dirty="0"/>
              <a:t> + H</a:t>
            </a:r>
            <a:r>
              <a:rPr lang="en-US" altLang="ja-JP" baseline="-25000" dirty="0"/>
              <a:t>2</a:t>
            </a:r>
          </a:p>
          <a:p>
            <a:pPr marL="685800" lvl="2" indent="0" algn="r">
              <a:buNone/>
            </a:pPr>
            <a:r>
              <a:rPr lang="en-US" i="1" dirty="0">
                <a:solidFill>
                  <a:srgbClr val="0000FF"/>
                </a:solidFill>
              </a:rPr>
              <a:t>(Evaporation of Saturated Organic Molecules)</a:t>
            </a:r>
          </a:p>
          <a:p>
            <a:pPr lvl="1"/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AU" altLang="ja-JP"/>
              <a:t>The Early Phase of Star Formation</a:t>
            </a:r>
            <a:endParaRPr kumimoji="1" lang="en-US" alt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276707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">
  <a:themeElements>
    <a:clrScheme name="デザート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デザート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presentation.thmx</Template>
  <TotalTime>48451</TotalTime>
  <Words>1736</Words>
  <Application>Microsoft Macintosh PowerPoint</Application>
  <PresentationFormat>画面に合わせる (4:3)</PresentationFormat>
  <Paragraphs>395</Paragraphs>
  <Slides>29</Slides>
  <Notes>29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40" baseType="lpstr">
      <vt:lpstr>Arial Unicode MS</vt:lpstr>
      <vt:lpstr>ＭＳ Ｐゴシック</vt:lpstr>
      <vt:lpstr>Segoe UI Light</vt:lpstr>
      <vt:lpstr>メイリオ</vt:lpstr>
      <vt:lpstr>游ゴシック</vt:lpstr>
      <vt:lpstr>Calibri</vt:lpstr>
      <vt:lpstr>News Gothic MT</vt:lpstr>
      <vt:lpstr>Times New Roman</vt:lpstr>
      <vt:lpstr>Wingdings</vt:lpstr>
      <vt:lpstr>Wingdings 2</vt:lpstr>
      <vt:lpstr>presentation</vt:lpstr>
      <vt:lpstr>Three Cases of Chemical Differentiation  in Disk-Forming Regions of  Low-Mass Protostellar Sources</vt:lpstr>
      <vt:lpstr>Low-Mass Protostellar Evolution</vt:lpstr>
      <vt:lpstr>Chemical Variation in Low-Mass Sources</vt:lpstr>
      <vt:lpstr>Chemical Variation in Disk-Forming Regions</vt:lpstr>
      <vt:lpstr>1. Warm Carbon-Chain Chemistry Sources</vt:lpstr>
      <vt:lpstr>1. WCCC: L1527</vt:lpstr>
      <vt:lpstr>1. WCCC: Infalling-Rotating Envelope</vt:lpstr>
      <vt:lpstr>1. WCCC: L1527</vt:lpstr>
      <vt:lpstr>1. WCCC: Drastic Chemical Change</vt:lpstr>
      <vt:lpstr>2. Hot Corino Sources</vt:lpstr>
      <vt:lpstr>2. Hot Corino: IRAS 16293−2422</vt:lpstr>
      <vt:lpstr>2. Hot Corino: IRAS 16293−2422</vt:lpstr>
      <vt:lpstr>2. Hot Corino</vt:lpstr>
      <vt:lpstr>2. Hot Corino: IRAS 16293−2422</vt:lpstr>
      <vt:lpstr>1. WCCC vs 2. Hot Corino</vt:lpstr>
      <vt:lpstr>3. Hybrid Sources</vt:lpstr>
      <vt:lpstr>3. Hybrid: L483</vt:lpstr>
      <vt:lpstr>3. Hybrid: L483</vt:lpstr>
      <vt:lpstr>3. Hybrid: B335</vt:lpstr>
      <vt:lpstr>3. Hybrid: B335</vt:lpstr>
      <vt:lpstr>4. A Unified Picture</vt:lpstr>
      <vt:lpstr>4. Origin of the Chemical Change</vt:lpstr>
      <vt:lpstr>4. Origin of the Chemical Diversity</vt:lpstr>
      <vt:lpstr>4. Origin of the Chemical Diversity</vt:lpstr>
      <vt:lpstr>Summary: Chemistry at a few 10 au scale</vt:lpstr>
      <vt:lpstr>Future Prospects: Sulfur Case?</vt:lpstr>
      <vt:lpstr>Remaining Problems</vt:lpstr>
      <vt:lpstr>Timescales</vt:lpstr>
      <vt:lpstr>Carbon Chemistry around Low-Mass Protostars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 oya</dc:creator>
  <cp:lastModifiedBy>大屋　瑶子</cp:lastModifiedBy>
  <cp:revision>6490</cp:revision>
  <cp:lastPrinted>2018-05-22T07:59:07Z</cp:lastPrinted>
  <dcterms:created xsi:type="dcterms:W3CDTF">2015-01-07T11:36:11Z</dcterms:created>
  <dcterms:modified xsi:type="dcterms:W3CDTF">2018-05-22T08:45:11Z</dcterms:modified>
</cp:coreProperties>
</file>