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embeddings/Microsoft_Equation4.bin" ContentType="application/vnd.openxmlformats-officedocument.oleObject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embeddings/Microsoft_Equation2.bin" ContentType="application/vnd.openxmlformats-officedocument.oleObject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Default Extension="pict" ContentType="image/pict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Default Extension="tiff" ContentType="image/tiff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Default Extension="vml" ContentType="application/vnd.openxmlformats-officedocument.vmlDrawing"/>
  <Override PartName="/ppt/slides/slide17.xml" ContentType="application/vnd.openxmlformats-officedocument.presentationml.slide+xml"/>
  <Override PartName="/ppt/embeddings/Microsoft_Equation3.bin" ContentType="application/vnd.openxmlformats-officedocument.oleObject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embeddings/Microsoft_Equation1.bin" ContentType="application/vnd.openxmlformats-officedocument.oleObject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66" r:id="rId2"/>
    <p:sldId id="309" r:id="rId3"/>
    <p:sldId id="284" r:id="rId4"/>
    <p:sldId id="321" r:id="rId5"/>
    <p:sldId id="360" r:id="rId6"/>
    <p:sldId id="279" r:id="rId7"/>
    <p:sldId id="328" r:id="rId8"/>
    <p:sldId id="330" r:id="rId9"/>
    <p:sldId id="331" r:id="rId10"/>
    <p:sldId id="352" r:id="rId11"/>
    <p:sldId id="318" r:id="rId12"/>
    <p:sldId id="353" r:id="rId13"/>
    <p:sldId id="361" r:id="rId14"/>
    <p:sldId id="351" r:id="rId15"/>
    <p:sldId id="355" r:id="rId16"/>
    <p:sldId id="356" r:id="rId17"/>
    <p:sldId id="358" r:id="rId18"/>
    <p:sldId id="359" r:id="rId19"/>
    <p:sldId id="362" r:id="rId20"/>
    <p:sldId id="342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133677"/>
    <a:srgbClr val="234789"/>
    <a:srgbClr val="123677"/>
    <a:srgbClr val="26488A"/>
    <a:srgbClr val="1B387D"/>
    <a:srgbClr val="1D3B7F"/>
    <a:srgbClr val="1B397E"/>
    <a:srgbClr val="385698"/>
    <a:srgbClr val="385697"/>
    <a:srgbClr val="4C68A9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61" autoAdjust="0"/>
    <p:restoredTop sz="94647" autoAdjust="0"/>
  </p:normalViewPr>
  <p:slideViewPr>
    <p:cSldViewPr snapToObjects="1">
      <p:cViewPr>
        <p:scale>
          <a:sx n="100" d="100"/>
          <a:sy n="100" d="100"/>
        </p:scale>
        <p:origin x="-2688" y="-10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ict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ict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ict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8EA7-0CB1-C74B-B8C2-091EF9233CAA}" type="datetimeFigureOut">
              <a:rPr lang="en-US"/>
              <a:pPr/>
              <a:t>7/5/16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D6DC-5570-0247-9B3A-71B3DD5A0C22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8EA7-0CB1-C74B-B8C2-091EF9233CAA}" type="datetimeFigureOut">
              <a:rPr lang="en-US"/>
              <a:pPr/>
              <a:t>7/5/16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D6DC-5570-0247-9B3A-71B3DD5A0C22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8EA7-0CB1-C74B-B8C2-091EF9233CAA}" type="datetimeFigureOut">
              <a:rPr lang="en-US"/>
              <a:pPr/>
              <a:t>7/5/16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D6DC-5570-0247-9B3A-71B3DD5A0C22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8EA7-0CB1-C74B-B8C2-091EF9233CAA}" type="datetimeFigureOut">
              <a:rPr lang="en-US"/>
              <a:pPr/>
              <a:t>7/5/16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D6DC-5570-0247-9B3A-71B3DD5A0C22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8EA7-0CB1-C74B-B8C2-091EF9233CAA}" type="datetimeFigureOut">
              <a:rPr lang="en-US"/>
              <a:pPr/>
              <a:t>7/5/16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D6DC-5570-0247-9B3A-71B3DD5A0C22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8EA7-0CB1-C74B-B8C2-091EF9233CAA}" type="datetimeFigureOut">
              <a:rPr lang="en-US"/>
              <a:pPr/>
              <a:t>7/5/16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D6DC-5570-0247-9B3A-71B3DD5A0C22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8EA7-0CB1-C74B-B8C2-091EF9233CAA}" type="datetimeFigureOut">
              <a:rPr lang="en-US"/>
              <a:pPr/>
              <a:t>7/5/16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D6DC-5570-0247-9B3A-71B3DD5A0C22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8EA7-0CB1-C74B-B8C2-091EF9233CAA}" type="datetimeFigureOut">
              <a:rPr lang="en-US"/>
              <a:pPr/>
              <a:t>7/5/16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D6DC-5570-0247-9B3A-71B3DD5A0C22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8EA7-0CB1-C74B-B8C2-091EF9233CAA}" type="datetimeFigureOut">
              <a:rPr lang="en-US"/>
              <a:pPr/>
              <a:t>7/5/16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D6DC-5570-0247-9B3A-71B3DD5A0C22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8EA7-0CB1-C74B-B8C2-091EF9233CAA}" type="datetimeFigureOut">
              <a:rPr lang="en-US"/>
              <a:pPr/>
              <a:t>7/5/16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D6DC-5570-0247-9B3A-71B3DD5A0C22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8EA7-0CB1-C74B-B8C2-091EF9233CAA}" type="datetimeFigureOut">
              <a:rPr lang="en-US"/>
              <a:pPr/>
              <a:t>7/5/16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D6DC-5570-0247-9B3A-71B3DD5A0C22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0">
              <a:schemeClr val="bg2">
                <a:tint val="80000"/>
                <a:satMod val="300000"/>
                <a:alpha val="96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lin ang="588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38EA7-0CB1-C74B-B8C2-091EF9233CAA}" type="datetimeFigureOut">
              <a:rPr lang="en-US"/>
              <a:pPr/>
              <a:t>7/5/16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5D6DC-5570-0247-9B3A-71B3DD5A0C22}" type="slidenum">
              <a:rPr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.bin"/><Relationship Id="rId4" Type="http://schemas.openxmlformats.org/officeDocument/2006/relationships/image" Target="../media/image12.jpe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jpe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6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png"/><Relationship Id="rId5" Type="http://schemas.openxmlformats.org/officeDocument/2006/relationships/image" Target="../media/image21.jpeg"/><Relationship Id="rId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5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4.bin"/><Relationship Id="rId4" Type="http://schemas.openxmlformats.org/officeDocument/2006/relationships/image" Target="../media/image14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Relationship Id="rId3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Relationship Id="rId3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29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24616" y="457200"/>
            <a:ext cx="66001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>
                <a:latin typeface="Times"/>
                <a:cs typeface="Times"/>
              </a:rPr>
              <a:t>Models of Star-Forming Filaments</a:t>
            </a:r>
          </a:p>
          <a:p>
            <a:endParaRPr lang="en-US" sz="3200">
              <a:latin typeface="Times"/>
              <a:cs typeface="Time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0400" y="3316069"/>
            <a:ext cx="26272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latin typeface="Times"/>
                <a:cs typeface="Times"/>
              </a:rPr>
              <a:t>Phil Myers</a:t>
            </a:r>
          </a:p>
          <a:p>
            <a:pPr algn="ctr"/>
            <a:r>
              <a:rPr lang="en-US">
                <a:latin typeface="Times"/>
                <a:cs typeface="Times"/>
              </a:rPr>
              <a:t>Harvard-Smithsonian CfA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0200" y="5712023"/>
            <a:ext cx="59866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"/>
                <a:cs typeface="Times"/>
              </a:rPr>
              <a:t>Early Phase of Star Formation 2016 • Ringberg Castle, Germany • June 27, 2016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07503" y="304800"/>
            <a:ext cx="180269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latin typeface="Times"/>
                <a:cs typeface="Times"/>
              </a:rPr>
              <a:t>Overview</a:t>
            </a:r>
          </a:p>
        </p:txBody>
      </p:sp>
      <p:grpSp>
        <p:nvGrpSpPr>
          <p:cNvPr id="2" name="Group 23"/>
          <p:cNvGrpSpPr/>
          <p:nvPr/>
        </p:nvGrpSpPr>
        <p:grpSpPr>
          <a:xfrm>
            <a:off x="645617" y="4492824"/>
            <a:ext cx="7690418" cy="1450776"/>
            <a:chOff x="838200" y="5029201"/>
            <a:chExt cx="7690418" cy="1450776"/>
          </a:xfrm>
        </p:grpSpPr>
        <p:grpSp>
          <p:nvGrpSpPr>
            <p:cNvPr id="3" name="Group 22"/>
            <p:cNvGrpSpPr/>
            <p:nvPr/>
          </p:nvGrpSpPr>
          <p:grpSpPr>
            <a:xfrm>
              <a:off x="838200" y="5047129"/>
              <a:ext cx="2226190" cy="1429871"/>
              <a:chOff x="838200" y="5047129"/>
              <a:chExt cx="2226190" cy="1429871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25255" y="5047129"/>
                <a:ext cx="1465545" cy="1048871"/>
              </a:xfrm>
              <a:prstGeom prst="rect">
                <a:avLst/>
              </a:prstGeom>
            </p:spPr>
          </p:pic>
          <p:sp>
            <p:nvSpPr>
              <p:cNvPr id="9" name="TextBox 8"/>
              <p:cNvSpPr txBox="1"/>
              <p:nvPr/>
            </p:nvSpPr>
            <p:spPr>
              <a:xfrm>
                <a:off x="838200" y="6169223"/>
                <a:ext cx="22261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>
                    <a:latin typeface="Times"/>
                    <a:cs typeface="Times"/>
                  </a:rPr>
                  <a:t>Taurus complex  Barnard 07</a:t>
                </a:r>
              </a:p>
            </p:txBody>
          </p:sp>
        </p:grpSp>
        <p:pic>
          <p:nvPicPr>
            <p:cNvPr id="11" name="Picture 10" descr="Musca image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tretch>
              <a:fillRect/>
            </a:stretch>
          </p:blipFill>
          <p:spPr>
            <a:xfrm>
              <a:off x="3700867" y="5047129"/>
              <a:ext cx="798437" cy="1043307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3124200" y="6172200"/>
              <a:ext cx="20692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 </a:t>
              </a:r>
              <a:r>
                <a:rPr lang="en-US" sz="1400">
                  <a:latin typeface="Times"/>
                  <a:cs typeface="Times"/>
                </a:rPr>
                <a:t>Musca   Kainulainen+15</a:t>
              </a:r>
            </a:p>
          </p:txBody>
        </p:sp>
        <p:pic>
          <p:nvPicPr>
            <p:cNvPr id="14" name="Picture 13" descr="OriA_Herschel.png"/>
            <p:cNvPicPr>
              <a:picLocks noChangeAspect="1"/>
            </p:cNvPicPr>
            <p:nvPr/>
          </p:nvPicPr>
          <p:blipFill>
            <a:blip r:embed="rId4">
              <a:lum bright="6000" contrast="20000"/>
            </a:blip>
            <a:srcRect l="22543" t="13582" r="23231" b="19126"/>
            <a:stretch>
              <a:fillRect/>
            </a:stretch>
          </p:blipFill>
          <p:spPr>
            <a:xfrm>
              <a:off x="5466923" y="5047129"/>
              <a:ext cx="789457" cy="1043307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5181600" y="6172200"/>
              <a:ext cx="14980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latin typeface="Times"/>
                  <a:cs typeface="Times"/>
                </a:rPr>
                <a:t>Orion A Stutz+ 15</a:t>
              </a:r>
            </a:p>
          </p:txBody>
        </p:sp>
        <p:grpSp>
          <p:nvGrpSpPr>
            <p:cNvPr id="6" name="Group 18"/>
            <p:cNvGrpSpPr/>
            <p:nvPr/>
          </p:nvGrpSpPr>
          <p:grpSpPr>
            <a:xfrm>
              <a:off x="7069738" y="5029201"/>
              <a:ext cx="1042742" cy="1066799"/>
              <a:chOff x="838200" y="1967432"/>
              <a:chExt cx="3898900" cy="3842221"/>
            </a:xfrm>
          </p:grpSpPr>
          <p:grpSp>
            <p:nvGrpSpPr>
              <p:cNvPr id="7" name="Group 11"/>
              <p:cNvGrpSpPr/>
              <p:nvPr/>
            </p:nvGrpSpPr>
            <p:grpSpPr>
              <a:xfrm>
                <a:off x="838200" y="1967432"/>
                <a:ext cx="3898900" cy="3842221"/>
                <a:chOff x="838200" y="1967432"/>
                <a:chExt cx="3898900" cy="3842221"/>
              </a:xfrm>
            </p:grpSpPr>
            <p:pic>
              <p:nvPicPr>
                <p:cNvPr id="21" name="Picture 20" descr="monr2_temp_coldens.jpg"/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  </a:ext>
                  </a:extLst>
                </a:blip>
                <a:srcRect t="3482"/>
                <a:stretch/>
              </p:blipFill>
              <p:spPr>
                <a:xfrm>
                  <a:off x="838200" y="1967432"/>
                  <a:ext cx="3898900" cy="3842221"/>
                </a:xfrm>
                <a:prstGeom prst="rect">
                  <a:avLst/>
                </a:prstGeom>
              </p:spPr>
            </p:pic>
            <p:sp>
              <p:nvSpPr>
                <p:cNvPr id="22" name="TextBox 21"/>
                <p:cNvSpPr txBox="1"/>
                <p:nvPr/>
              </p:nvSpPr>
              <p:spPr>
                <a:xfrm>
                  <a:off x="3900024" y="5257800"/>
                  <a:ext cx="44337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 smtClean="0"/>
                    <a:t>5 pc</a:t>
                  </a:r>
                  <a:endParaRPr lang="en-US" sz="1200" dirty="0"/>
                </a:p>
              </p:txBody>
            </p:sp>
          </p:grpSp>
          <p:cxnSp>
            <p:nvCxnSpPr>
              <p:cNvPr id="20" name="Straight Connector 19"/>
              <p:cNvCxnSpPr/>
              <p:nvPr/>
            </p:nvCxnSpPr>
            <p:spPr>
              <a:xfrm>
                <a:off x="3962400" y="5257800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17"/>
            <p:cNvSpPr txBox="1"/>
            <p:nvPr/>
          </p:nvSpPr>
          <p:spPr>
            <a:xfrm>
              <a:off x="6821312" y="6172200"/>
              <a:ext cx="17073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latin typeface="Times"/>
                  <a:cs typeface="Times"/>
                </a:rPr>
                <a:t>Mon R2 Pokhrel+ 16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685800" y="1438394"/>
            <a:ext cx="7790239" cy="4370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>
                <a:latin typeface="Times"/>
                <a:cs typeface="Times"/>
              </a:rPr>
              <a:t>Understanding how filaments make stars </a:t>
            </a:r>
          </a:p>
          <a:p>
            <a:pPr>
              <a:buNone/>
            </a:pPr>
            <a:endParaRPr lang="en-US">
              <a:latin typeface="Times"/>
              <a:cs typeface="Times"/>
            </a:endParaRPr>
          </a:p>
          <a:p>
            <a:pPr>
              <a:buNone/>
            </a:pPr>
            <a:r>
              <a:rPr lang="en-US">
                <a:latin typeface="Times"/>
                <a:cs typeface="Times"/>
              </a:rPr>
              <a:t>		</a:t>
            </a:r>
            <a:r>
              <a:rPr lang="en-US" sz="1600">
                <a:latin typeface="Times"/>
                <a:cs typeface="Times"/>
              </a:rPr>
              <a:t>simple 2D  models </a:t>
            </a:r>
            <a:r>
              <a:rPr lang="en-US" sz="1600" i="1">
                <a:latin typeface="Times"/>
                <a:cs typeface="Times"/>
              </a:rPr>
              <a:t>n(r, z)</a:t>
            </a:r>
            <a:r>
              <a:rPr lang="en-US" sz="1600">
                <a:latin typeface="Times"/>
                <a:cs typeface="Times"/>
              </a:rPr>
              <a:t>		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address filament 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M, L, 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cores, 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N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-pdfs, SFE</a:t>
            </a:r>
          </a:p>
          <a:p>
            <a:pPr>
              <a:buNone/>
            </a:pPr>
            <a:endParaRPr lang="en-US" sz="1600">
              <a:latin typeface="Times"/>
              <a:cs typeface="Times"/>
            </a:endParaRPr>
          </a:p>
          <a:p>
            <a:pPr>
              <a:buNone/>
            </a:pPr>
            <a:r>
              <a:rPr lang="en-US" sz="1600">
                <a:latin typeface="Times"/>
                <a:cs typeface="Times"/>
              </a:rPr>
              <a:t>		match observed shapes  		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fils w  no cores, low-mass cores, cluster-cores</a:t>
            </a:r>
          </a:p>
          <a:p>
            <a:pPr>
              <a:buNone/>
            </a:pPr>
            <a:endParaRPr lang="en-US" sz="1600">
              <a:solidFill>
                <a:srgbClr val="FFFF00"/>
              </a:solidFill>
              <a:latin typeface="Times"/>
              <a:cs typeface="Times"/>
            </a:endParaRPr>
          </a:p>
          <a:p>
            <a:pPr>
              <a:buNone/>
            </a:pPr>
            <a:r>
              <a:rPr lang="en-US" sz="1600">
                <a:latin typeface="Times"/>
                <a:cs typeface="Times"/>
              </a:rPr>
              <a:t>		match observed properties  		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mean radial profile,  pole-free 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N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-pdf</a:t>
            </a:r>
          </a:p>
          <a:p>
            <a:pPr>
              <a:buNone/>
            </a:pPr>
            <a:endParaRPr lang="en-US" sz="1600">
              <a:solidFill>
                <a:srgbClr val="FFFF00"/>
              </a:solidFill>
              <a:latin typeface="Times"/>
              <a:cs typeface="Times"/>
            </a:endParaRPr>
          </a:p>
          <a:p>
            <a:pPr>
              <a:buNone/>
            </a:pPr>
            <a:r>
              <a:rPr lang="en-US" sz="1600">
                <a:latin typeface="Times"/>
                <a:cs typeface="Times"/>
              </a:rPr>
              <a:t>		star-forming potential   		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N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(stars) ≲ 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N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(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M</a:t>
            </a:r>
            <a:r>
              <a:rPr lang="en-US" sz="1600" i="1" baseline="-25000">
                <a:solidFill>
                  <a:srgbClr val="FFFF00"/>
                </a:solidFill>
                <a:latin typeface="Times"/>
                <a:cs typeface="Times"/>
              </a:rPr>
              <a:t>J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) in dense gas      </a:t>
            </a:r>
          </a:p>
          <a:p>
            <a:r>
              <a:rPr lang="en-US" sz="1600">
                <a:latin typeface="Times"/>
                <a:cs typeface="Times"/>
              </a:rPr>
              <a:t>												</a:t>
            </a:r>
          </a:p>
          <a:p>
            <a:r>
              <a:rPr lang="en-US" sz="1600" i="1">
                <a:latin typeface="Times"/>
                <a:cs typeface="Times"/>
              </a:rPr>
              <a:t>	         	</a:t>
            </a:r>
            <a:endParaRPr lang="en-US" sz="1600">
              <a:latin typeface="Times"/>
              <a:cs typeface="Times"/>
            </a:endParaRPr>
          </a:p>
          <a:p>
            <a:endParaRPr lang="en-US" sz="1600">
              <a:latin typeface="Times"/>
              <a:cs typeface="Times"/>
            </a:endParaRPr>
          </a:p>
          <a:p>
            <a:endParaRPr lang="en-US" sz="1600">
              <a:latin typeface="Times"/>
              <a:cs typeface="Times"/>
            </a:endParaRPr>
          </a:p>
          <a:p>
            <a:r>
              <a:rPr lang="en-US" sz="1600">
                <a:latin typeface="Times"/>
                <a:cs typeface="Times"/>
              </a:rPr>
              <a:t>	</a:t>
            </a:r>
          </a:p>
          <a:p>
            <a:endParaRPr lang="en-US" sz="1600">
              <a:latin typeface="Times"/>
              <a:cs typeface="Times"/>
            </a:endParaRPr>
          </a:p>
          <a:p>
            <a:r>
              <a:rPr lang="en-US" sz="1600">
                <a:latin typeface="Times"/>
                <a:cs typeface="Times"/>
              </a:rPr>
              <a:t>										</a:t>
            </a:r>
          </a:p>
          <a:p>
            <a:r>
              <a:rPr lang="en-US" sz="1600">
                <a:latin typeface="Times"/>
                <a:cs typeface="Times"/>
              </a:rPr>
              <a:t>	</a:t>
            </a:r>
            <a:endParaRPr lang="en-US" sz="1400">
              <a:latin typeface="Times"/>
              <a:cs typeface="Time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48688" y="152400"/>
            <a:ext cx="43331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latin typeface="Times"/>
                <a:cs typeface="Times"/>
              </a:rPr>
              <a:t>1D and 2D structural models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38200"/>
            <a:ext cx="8382000" cy="4693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Times"/>
                <a:cs typeface="Times"/>
              </a:rPr>
              <a:t>1D models</a:t>
            </a:r>
            <a:endParaRPr lang="en-US" sz="1400">
              <a:solidFill>
                <a:srgbClr val="FFFF00"/>
              </a:solidFill>
              <a:latin typeface="Times"/>
              <a:cs typeface="Times"/>
            </a:endParaRPr>
          </a:p>
          <a:p>
            <a:r>
              <a:rPr lang="en-US" sz="1600" i="1">
                <a:latin typeface="Times"/>
                <a:cs typeface="Times"/>
              </a:rPr>
              <a:t> n = n(r)	    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dynamical evolution of self-gravitating cylinders (Arzoumanian+ 11, André+14)</a:t>
            </a:r>
            <a:endParaRPr lang="en-US" sz="1400" i="1">
              <a:latin typeface="Times"/>
              <a:cs typeface="Times"/>
            </a:endParaRPr>
          </a:p>
          <a:p>
            <a:r>
              <a:rPr lang="en-US" sz="1200">
                <a:latin typeface="Times"/>
                <a:cs typeface="Times"/>
              </a:rPr>
              <a:t>	   		</a:t>
            </a:r>
          </a:p>
          <a:p>
            <a:endParaRPr lang="en-US">
              <a:latin typeface="Times"/>
              <a:cs typeface="Times"/>
            </a:endParaRPr>
          </a:p>
          <a:p>
            <a:r>
              <a:rPr lang="en-US">
                <a:latin typeface="Times"/>
                <a:cs typeface="Times"/>
              </a:rPr>
              <a:t>Questions</a:t>
            </a:r>
            <a:r>
              <a:rPr lang="en-US" sz="1400">
                <a:latin typeface="Times"/>
                <a:cs typeface="Times"/>
              </a:rPr>
              <a:t>     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what sets filament </a:t>
            </a:r>
            <a:r>
              <a:rPr lang="en-US" sz="1400" i="1">
                <a:solidFill>
                  <a:srgbClr val="FFFF00"/>
                </a:solidFill>
                <a:latin typeface="Times"/>
                <a:cs typeface="Times"/>
              </a:rPr>
              <a:t>L 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and </a:t>
            </a:r>
            <a:r>
              <a:rPr lang="en-US" sz="1400" i="1">
                <a:solidFill>
                  <a:srgbClr val="FFFF00"/>
                </a:solidFill>
                <a:latin typeface="Times"/>
                <a:cs typeface="Times"/>
              </a:rPr>
              <a:t>M,  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lumpy structure?</a:t>
            </a:r>
            <a:r>
              <a:rPr lang="en-US" sz="1200">
                <a:solidFill>
                  <a:srgbClr val="FFFF00"/>
                </a:solidFill>
                <a:latin typeface="Times"/>
                <a:cs typeface="Times"/>
              </a:rPr>
              <a:t>	</a:t>
            </a:r>
            <a:r>
              <a:rPr lang="en-US" sz="1200">
                <a:latin typeface="Times"/>
                <a:cs typeface="Times"/>
              </a:rPr>
              <a:t>				</a:t>
            </a:r>
          </a:p>
          <a:p>
            <a:r>
              <a:rPr lang="en-US" sz="1200">
                <a:latin typeface="Times"/>
                <a:cs typeface="Times"/>
              </a:rPr>
              <a:t>	   			</a:t>
            </a:r>
          </a:p>
          <a:p>
            <a:r>
              <a:rPr lang="en-US" sz="1200">
                <a:latin typeface="Times"/>
                <a:cs typeface="Times"/>
              </a:rPr>
              <a:t>		</a:t>
            </a:r>
          </a:p>
          <a:p>
            <a:r>
              <a:rPr lang="en-US" sz="1200">
                <a:latin typeface="Times"/>
                <a:cs typeface="Times"/>
              </a:rPr>
              <a:t>		      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how does filament structure relate to </a:t>
            </a:r>
            <a:r>
              <a:rPr lang="en-US" sz="1400" i="1">
                <a:solidFill>
                  <a:srgbClr val="FFFF00"/>
                </a:solidFill>
                <a:latin typeface="Times"/>
                <a:cs typeface="Times"/>
              </a:rPr>
              <a:t>N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-pdfs?                                                                                   </a:t>
            </a:r>
            <a:r>
              <a:rPr lang="en-US" sz="1200">
                <a:solidFill>
                  <a:srgbClr val="FFFF00"/>
                </a:solidFill>
                <a:latin typeface="Times"/>
                <a:cs typeface="Times"/>
              </a:rPr>
              <a:t>			</a:t>
            </a:r>
          </a:p>
          <a:p>
            <a:endParaRPr lang="en-US" sz="1200">
              <a:solidFill>
                <a:srgbClr val="FFFF00"/>
              </a:solidFill>
              <a:latin typeface="Times"/>
              <a:cs typeface="Times"/>
            </a:endParaRPr>
          </a:p>
          <a:p>
            <a:r>
              <a:rPr lang="en-US" sz="1200">
                <a:solidFill>
                  <a:srgbClr val="FFFF00"/>
                </a:solidFill>
                <a:latin typeface="Times"/>
                <a:cs typeface="Times"/>
              </a:rPr>
              <a:t>			</a:t>
            </a:r>
          </a:p>
          <a:p>
            <a:endParaRPr lang="en-US" sz="1200">
              <a:solidFill>
                <a:srgbClr val="FFFF00"/>
              </a:solidFill>
              <a:latin typeface="Times"/>
              <a:cs typeface="Times"/>
            </a:endParaRPr>
          </a:p>
          <a:p>
            <a:endParaRPr lang="en-US" sz="1200">
              <a:solidFill>
                <a:srgbClr val="FFFF00"/>
              </a:solidFill>
              <a:latin typeface="Times"/>
              <a:cs typeface="Times"/>
            </a:endParaRPr>
          </a:p>
          <a:p>
            <a:endParaRPr lang="en-US" sz="1200">
              <a:solidFill>
                <a:srgbClr val="FFFF00"/>
              </a:solidFill>
              <a:latin typeface="Times"/>
              <a:cs typeface="Times"/>
            </a:endParaRPr>
          </a:p>
          <a:p>
            <a:r>
              <a:rPr lang="en-US" sz="1200">
                <a:solidFill>
                  <a:srgbClr val="FFFF00"/>
                </a:solidFill>
                <a:latin typeface="Times"/>
                <a:cs typeface="Times"/>
              </a:rPr>
              <a:t>			</a:t>
            </a:r>
          </a:p>
          <a:p>
            <a:endParaRPr lang="en-US" sz="1200">
              <a:solidFill>
                <a:srgbClr val="FFFF00"/>
              </a:solidFill>
              <a:latin typeface="Times"/>
              <a:cs typeface="Times"/>
            </a:endParaRPr>
          </a:p>
          <a:p>
            <a:endParaRPr lang="en-US" sz="1200">
              <a:solidFill>
                <a:srgbClr val="FFFF00"/>
              </a:solidFill>
              <a:latin typeface="Times"/>
              <a:cs typeface="Times"/>
            </a:endParaRPr>
          </a:p>
          <a:p>
            <a:endParaRPr lang="en-US" sz="1200">
              <a:solidFill>
                <a:srgbClr val="FFFF00"/>
              </a:solidFill>
              <a:latin typeface="Times"/>
              <a:cs typeface="Times"/>
            </a:endParaRPr>
          </a:p>
          <a:p>
            <a:endParaRPr lang="en-US" sz="1200">
              <a:solidFill>
                <a:srgbClr val="FFFF00"/>
              </a:solidFill>
              <a:latin typeface="Times"/>
              <a:cs typeface="Times"/>
            </a:endParaRPr>
          </a:p>
          <a:p>
            <a:r>
              <a:rPr lang="en-US" sz="1200">
                <a:solidFill>
                  <a:srgbClr val="FFFF00"/>
                </a:solidFill>
                <a:latin typeface="Times"/>
                <a:cs typeface="Times"/>
              </a:rPr>
              <a:t>						</a:t>
            </a:r>
          </a:p>
          <a:p>
            <a:r>
              <a:rPr lang="en-US" sz="1200">
                <a:solidFill>
                  <a:srgbClr val="FFFF00"/>
                </a:solidFill>
                <a:latin typeface="Times"/>
                <a:cs typeface="Times"/>
              </a:rPr>
              <a:t>		      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what sets the SFE of a filamentary cloud?</a:t>
            </a:r>
          </a:p>
          <a:p>
            <a:r>
              <a:rPr lang="en-US" sz="1200">
                <a:solidFill>
                  <a:srgbClr val="FFFF00"/>
                </a:solidFill>
                <a:latin typeface="Times"/>
                <a:cs typeface="Times"/>
              </a:rPr>
              <a:t>				</a:t>
            </a:r>
          </a:p>
          <a:p>
            <a:r>
              <a:rPr lang="en-US" sz="1200">
                <a:solidFill>
                  <a:srgbClr val="FFFF00"/>
                </a:solidFill>
                <a:latin typeface="Times"/>
                <a:cs typeface="Times"/>
              </a:rPr>
              <a:t>				 </a:t>
            </a:r>
            <a:endParaRPr lang="en-US" sz="1200" i="1">
              <a:solidFill>
                <a:srgbClr val="FFFF00"/>
              </a:solidFill>
              <a:latin typeface="Times"/>
              <a:cs typeface="Times"/>
            </a:endParaRPr>
          </a:p>
          <a:p>
            <a:endParaRPr lang="en-US" sz="1100">
              <a:latin typeface="Times"/>
              <a:cs typeface="Times"/>
            </a:endParaRPr>
          </a:p>
          <a:p>
            <a:endParaRPr lang="en-US" sz="1200">
              <a:latin typeface="Times"/>
              <a:cs typeface="Time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43427" y="2405390"/>
            <a:ext cx="157657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>
                <a:latin typeface="Times"/>
                <a:cs typeface="Times"/>
              </a:rPr>
              <a:t>Musca   Kainulainen+15 </a:t>
            </a:r>
          </a:p>
        </p:txBody>
      </p:sp>
      <p:pic>
        <p:nvPicPr>
          <p:cNvPr id="27" name="Picture 26" descr="Musca fil large K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438128">
            <a:off x="6111153" y="1072244"/>
            <a:ext cx="1613388" cy="2069345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4275869" y="379062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  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22775" y="6019800"/>
            <a:ext cx="3973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imes"/>
                <a:cs typeface="Times"/>
              </a:rPr>
              <a:t>Next</a:t>
            </a:r>
            <a:r>
              <a:rPr lang="en-US" sz="1400">
                <a:latin typeface="Times"/>
                <a:cs typeface="Times"/>
              </a:rPr>
              <a:t>                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2D axisymmetric models </a:t>
            </a:r>
            <a:r>
              <a:rPr lang="en-US" sz="1400" i="1">
                <a:solidFill>
                  <a:srgbClr val="FFFF00"/>
                </a:solidFill>
                <a:latin typeface="Times"/>
                <a:cs typeface="Times"/>
              </a:rPr>
              <a:t>n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 = </a:t>
            </a:r>
            <a:r>
              <a:rPr lang="en-US" sz="1400" i="1">
                <a:solidFill>
                  <a:srgbClr val="FFFF00"/>
                </a:solidFill>
                <a:latin typeface="Times"/>
                <a:cs typeface="Times"/>
              </a:rPr>
              <a:t>n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(</a:t>
            </a:r>
            <a:r>
              <a:rPr lang="en-US" sz="1400" i="1">
                <a:solidFill>
                  <a:srgbClr val="FFFF00"/>
                </a:solidFill>
                <a:latin typeface="Times"/>
                <a:cs typeface="Times"/>
              </a:rPr>
              <a:t>r, 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|</a:t>
            </a:r>
            <a:r>
              <a:rPr lang="en-US" sz="1400" i="1">
                <a:solidFill>
                  <a:srgbClr val="FFFF00"/>
                </a:solidFill>
                <a:latin typeface="Times"/>
                <a:cs typeface="Times"/>
              </a:rPr>
              <a:t>z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|)</a:t>
            </a:r>
            <a:endParaRPr lang="en-US" sz="1400">
              <a:latin typeface="Times"/>
              <a:cs typeface="Times"/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49105" y="2771001"/>
            <a:ext cx="7494695" cy="1724799"/>
            <a:chOff x="1039211" y="2590800"/>
            <a:chExt cx="7494695" cy="1724799"/>
          </a:xfrm>
        </p:grpSpPr>
        <p:pic>
          <p:nvPicPr>
            <p:cNvPr id="31" name="Picture 30" descr="IC5146 for Npdf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25666" y="2917147"/>
              <a:ext cx="1403934" cy="83501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6629400" y="3825389"/>
              <a:ext cx="19045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latin typeface="Times"/>
                  <a:cs typeface="Times"/>
                </a:rPr>
                <a:t> IC5146  Schneider et al. 2016</a:t>
              </a:r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1039211" y="2590800"/>
              <a:ext cx="4898571" cy="1724799"/>
              <a:chOff x="1039211" y="2590800"/>
              <a:chExt cx="4898571" cy="1724799"/>
            </a:xfrm>
          </p:grpSpPr>
          <p:pic>
            <p:nvPicPr>
              <p:cNvPr id="30" name="Picture 29" descr="N-pdfs TC*B, IC5146 1of2.jp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21196" y="2940344"/>
                <a:ext cx="1161960" cy="1098256"/>
              </a:xfrm>
              <a:prstGeom prst="rect">
                <a:avLst/>
              </a:prstGeom>
            </p:spPr>
          </p:pic>
          <p:pic>
            <p:nvPicPr>
              <p:cNvPr id="50" name="Picture 49" descr="N-pdf illustrate pole.jp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39325" y="2955990"/>
                <a:ext cx="1080275" cy="1066800"/>
              </a:xfrm>
              <a:prstGeom prst="rect">
                <a:avLst/>
              </a:prstGeom>
            </p:spPr>
          </p:pic>
          <p:sp>
            <p:nvSpPr>
              <p:cNvPr id="52" name="TextBox 51"/>
              <p:cNvSpPr txBox="1"/>
              <p:nvPr/>
            </p:nvSpPr>
            <p:spPr>
              <a:xfrm>
                <a:off x="1039211" y="3121223"/>
                <a:ext cx="18466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1400" i="1">
                  <a:latin typeface="Times"/>
                  <a:cs typeface="Times"/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2819400" y="3048000"/>
                <a:ext cx="6131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>
                    <a:latin typeface="Times"/>
                    <a:cs typeface="Times"/>
                  </a:rPr>
                  <a:t>log</a:t>
                </a:r>
              </a:p>
              <a:p>
                <a:pPr algn="ctr"/>
                <a:r>
                  <a:rPr lang="en-US" sz="1200" i="1">
                    <a:latin typeface="Times"/>
                    <a:cs typeface="Times"/>
                  </a:rPr>
                  <a:t>Np(N)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3657600" y="4038600"/>
                <a:ext cx="53091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>
                    <a:latin typeface="Times"/>
                    <a:cs typeface="Times"/>
                  </a:rPr>
                  <a:t>log </a:t>
                </a:r>
                <a:r>
                  <a:rPr lang="en-US" sz="1200" i="1">
                    <a:latin typeface="Times"/>
                    <a:cs typeface="Times"/>
                  </a:rPr>
                  <a:t>N</a:t>
                </a:r>
                <a:endParaRPr lang="en-US" sz="1200">
                  <a:latin typeface="Times"/>
                  <a:cs typeface="Times"/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5107885" y="4038600"/>
                <a:ext cx="53091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>
                    <a:latin typeface="Times"/>
                    <a:cs typeface="Times"/>
                  </a:rPr>
                  <a:t>log </a:t>
                </a:r>
                <a:r>
                  <a:rPr lang="en-US" sz="1200" i="1">
                    <a:latin typeface="Times"/>
                    <a:cs typeface="Times"/>
                  </a:rPr>
                  <a:t>N</a:t>
                </a:r>
                <a:endParaRPr lang="en-US" sz="1200">
                  <a:latin typeface="Times"/>
                  <a:cs typeface="Times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3167111" y="2611902"/>
                <a:ext cx="137730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>
                    <a:latin typeface="Times"/>
                    <a:cs typeface="Times"/>
                  </a:rPr>
                  <a:t>Plummer cyl </a:t>
                </a:r>
                <a:r>
                  <a:rPr lang="en-US" sz="1200" i="1">
                    <a:latin typeface="Times"/>
                    <a:cs typeface="Times"/>
                  </a:rPr>
                  <a:t>N</a:t>
                </a:r>
                <a:r>
                  <a:rPr lang="en-US" sz="1200">
                    <a:latin typeface="Times"/>
                    <a:cs typeface="Times"/>
                  </a:rPr>
                  <a:t>-pdf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4800106" y="2590800"/>
                <a:ext cx="113767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>
                    <a:latin typeface="Times"/>
                    <a:cs typeface="Times"/>
                  </a:rPr>
                  <a:t>observed </a:t>
                </a:r>
                <a:r>
                  <a:rPr lang="en-US" sz="1200" i="1">
                    <a:latin typeface="Times"/>
                    <a:cs typeface="Times"/>
                  </a:rPr>
                  <a:t>N</a:t>
                </a:r>
                <a:r>
                  <a:rPr lang="en-US" sz="1200">
                    <a:latin typeface="Times"/>
                    <a:cs typeface="Times"/>
                  </a:rPr>
                  <a:t>-pdf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3893788" y="2971800"/>
                <a:ext cx="4496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>
                    <a:solidFill>
                      <a:schemeClr val="bg1"/>
                    </a:solidFill>
                    <a:latin typeface="Times"/>
                    <a:cs typeface="Times"/>
                  </a:rPr>
                  <a:t>pole</a:t>
                </a: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5417788" y="2971800"/>
                <a:ext cx="4496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>
                    <a:solidFill>
                      <a:schemeClr val="bg1"/>
                    </a:solidFill>
                    <a:latin typeface="Times"/>
                    <a:cs typeface="Times"/>
                  </a:rPr>
                  <a:t>no</a:t>
                </a:r>
              </a:p>
              <a:p>
                <a:r>
                  <a:rPr lang="en-US" sz="1200">
                    <a:solidFill>
                      <a:schemeClr val="bg1"/>
                    </a:solidFill>
                    <a:latin typeface="Times"/>
                    <a:cs typeface="Times"/>
                  </a:rPr>
                  <a:t>pole</a:t>
                </a:r>
              </a:p>
            </p:txBody>
          </p:sp>
        </p:grpSp>
      </p:grpSp>
      <p:sp>
        <p:nvSpPr>
          <p:cNvPr id="70" name="TextBox 69"/>
          <p:cNvSpPr txBox="1"/>
          <p:nvPr/>
        </p:nvSpPr>
        <p:spPr>
          <a:xfrm>
            <a:off x="2639226" y="3700790"/>
            <a:ext cx="8388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>
                <a:solidFill>
                  <a:schemeClr val="bg1"/>
                </a:solidFill>
                <a:latin typeface="Times"/>
                <a:cs typeface="Times"/>
              </a:rPr>
              <a:t>Fischera 14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77856" y="5638800"/>
            <a:ext cx="15611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>
                <a:latin typeface="Times"/>
                <a:cs typeface="Times"/>
              </a:rPr>
              <a:t> YSOs in CrA   </a:t>
            </a:r>
          </a:p>
          <a:p>
            <a:r>
              <a:rPr lang="en-US" sz="1100">
                <a:latin typeface="Times"/>
                <a:cs typeface="Times"/>
              </a:rPr>
              <a:t>Chini+ 03, Peterson+ 11</a:t>
            </a:r>
          </a:p>
        </p:txBody>
      </p:sp>
      <p:grpSp>
        <p:nvGrpSpPr>
          <p:cNvPr id="38" name="Group 37"/>
          <p:cNvGrpSpPr/>
          <p:nvPr/>
        </p:nvGrpSpPr>
        <p:grpSpPr>
          <a:xfrm rot="209629">
            <a:off x="5776918" y="4558445"/>
            <a:ext cx="2102901" cy="1540342"/>
            <a:chOff x="75290" y="852018"/>
            <a:chExt cx="4642131" cy="3400287"/>
          </a:xfrm>
        </p:grpSpPr>
        <p:grpSp>
          <p:nvGrpSpPr>
            <p:cNvPr id="39" name="Group 29"/>
            <p:cNvGrpSpPr/>
            <p:nvPr/>
          </p:nvGrpSpPr>
          <p:grpSpPr>
            <a:xfrm>
              <a:off x="75290" y="852018"/>
              <a:ext cx="4642131" cy="3400287"/>
              <a:chOff x="1903617" y="852018"/>
              <a:chExt cx="4642131" cy="3400287"/>
            </a:xfrm>
          </p:grpSpPr>
          <p:pic>
            <p:nvPicPr>
              <p:cNvPr id="41" name="Picture 40" descr="Chini03_NW_cropped.png"/>
              <p:cNvPicPr>
                <a:picLocks noChangeAspect="1"/>
              </p:cNvPicPr>
              <p:nvPr/>
            </p:nvPicPr>
            <p:blipFill>
              <a:blip r:embed="rId6">
                <a:lum bright="-14000" contrast="55000"/>
              </a:blip>
              <a:stretch>
                <a:fillRect/>
              </a:stretch>
            </p:blipFill>
            <p:spPr>
              <a:xfrm rot="2609540">
                <a:off x="1903617" y="852018"/>
                <a:ext cx="4642131" cy="3400287"/>
              </a:xfrm>
              <a:prstGeom prst="ellipse">
                <a:avLst/>
              </a:prstGeom>
            </p:spPr>
          </p:pic>
          <p:sp>
            <p:nvSpPr>
              <p:cNvPr id="42" name="Oval 41"/>
              <p:cNvSpPr/>
              <p:nvPr/>
            </p:nvSpPr>
            <p:spPr>
              <a:xfrm>
                <a:off x="3822921" y="2148840"/>
                <a:ext cx="76200" cy="76200"/>
              </a:xfrm>
              <a:prstGeom prst="ellipse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4097241" y="2225040"/>
                <a:ext cx="76200" cy="76200"/>
              </a:xfrm>
              <a:prstGeom prst="ellipse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4173441" y="2225040"/>
                <a:ext cx="76200" cy="76200"/>
              </a:xfrm>
              <a:prstGeom prst="ellipse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4298409" y="2225040"/>
                <a:ext cx="76200" cy="76200"/>
              </a:xfrm>
              <a:prstGeom prst="ellipse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4408137" y="2587752"/>
                <a:ext cx="76200" cy="76200"/>
              </a:xfrm>
              <a:prstGeom prst="ellipse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4249641" y="2453640"/>
                <a:ext cx="76200" cy="76200"/>
              </a:xfrm>
              <a:prstGeom prst="ellipse">
                <a:avLst/>
              </a:prstGeom>
              <a:solidFill>
                <a:srgbClr val="FF2F3C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3969225" y="2221992"/>
                <a:ext cx="76200" cy="76200"/>
              </a:xfrm>
              <a:prstGeom prst="ellipse">
                <a:avLst/>
              </a:prstGeom>
              <a:solidFill>
                <a:srgbClr val="FF2F3C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4021041" y="2514600"/>
                <a:ext cx="76200" cy="76200"/>
              </a:xfrm>
              <a:prstGeom prst="ellipse">
                <a:avLst/>
              </a:prstGeom>
              <a:solidFill>
                <a:srgbClr val="FF2F3C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3960081" y="2057400"/>
                <a:ext cx="76200" cy="76200"/>
              </a:xfrm>
              <a:prstGeom prst="ellipse">
                <a:avLst/>
              </a:prstGeom>
              <a:solidFill>
                <a:srgbClr val="FF2F3C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4078953" y="2072640"/>
                <a:ext cx="76200" cy="76200"/>
              </a:xfrm>
              <a:prstGeom prst="ellipse">
                <a:avLst/>
              </a:prstGeom>
              <a:solidFill>
                <a:srgbClr val="FF2F3C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3944841" y="2176272"/>
                <a:ext cx="76200" cy="762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4005801" y="2203704"/>
                <a:ext cx="76200" cy="76200"/>
              </a:xfrm>
              <a:prstGeom prst="ellipse">
                <a:avLst/>
              </a:prstGeom>
              <a:solidFill>
                <a:srgbClr val="FF2F3C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0" name="Oval 39"/>
            <p:cNvSpPr/>
            <p:nvPr/>
          </p:nvSpPr>
          <p:spPr>
            <a:xfrm>
              <a:off x="2404872" y="2386584"/>
              <a:ext cx="76200" cy="76200"/>
            </a:xfrm>
            <a:prstGeom prst="ellipse">
              <a:avLst/>
            </a:prstGeom>
            <a:solidFill>
              <a:srgbClr val="FF2F3C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01627" y="152400"/>
            <a:ext cx="46325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latin typeface="Times"/>
                <a:cs typeface="Times"/>
              </a:rPr>
              <a:t>Axisymmetric filament models</a:t>
            </a:r>
          </a:p>
        </p:txBody>
      </p:sp>
      <p:grpSp>
        <p:nvGrpSpPr>
          <p:cNvPr id="2" name="Group 28"/>
          <p:cNvGrpSpPr/>
          <p:nvPr/>
        </p:nvGrpSpPr>
        <p:grpSpPr>
          <a:xfrm>
            <a:off x="228600" y="1197790"/>
            <a:ext cx="8610600" cy="2023005"/>
            <a:chOff x="475088" y="1066800"/>
            <a:chExt cx="10225469" cy="2813307"/>
          </a:xfrm>
        </p:grpSpPr>
        <p:grpSp>
          <p:nvGrpSpPr>
            <p:cNvPr id="3" name="Group 27"/>
            <p:cNvGrpSpPr/>
            <p:nvPr/>
          </p:nvGrpSpPr>
          <p:grpSpPr>
            <a:xfrm>
              <a:off x="475088" y="1066800"/>
              <a:ext cx="10225469" cy="2813307"/>
              <a:chOff x="475088" y="1066800"/>
              <a:chExt cx="10225469" cy="2813307"/>
            </a:xfrm>
          </p:grpSpPr>
          <p:grpSp>
            <p:nvGrpSpPr>
              <p:cNvPr id="7" name="Group 26"/>
              <p:cNvGrpSpPr/>
              <p:nvPr/>
            </p:nvGrpSpPr>
            <p:grpSpPr>
              <a:xfrm>
                <a:off x="475088" y="1066800"/>
                <a:ext cx="10225469" cy="2813307"/>
                <a:chOff x="475088" y="1066800"/>
                <a:chExt cx="10225469" cy="2813307"/>
              </a:xfrm>
            </p:grpSpPr>
            <p:sp>
              <p:nvSpPr>
                <p:cNvPr id="6" name="Rectangle 5"/>
                <p:cNvSpPr/>
                <p:nvPr/>
              </p:nvSpPr>
              <p:spPr>
                <a:xfrm>
                  <a:off x="475088" y="1066800"/>
                  <a:ext cx="10225469" cy="2813307"/>
                </a:xfrm>
                <a:prstGeom prst="rect">
                  <a:avLst/>
                </a:prstGeom>
                <a:solidFill>
                  <a:schemeClr val="tx1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799237" y="1598612"/>
                  <a:ext cx="9660250" cy="1587"/>
                </a:xfrm>
                <a:prstGeom prst="line">
                  <a:avLst/>
                </a:prstGeom>
                <a:ln w="28575" cap="flat" cmpd="dbl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aphicFrame>
            <p:nvGraphicFramePr>
              <p:cNvPr id="5" name="Object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33844610"/>
                  </p:ext>
                </p:extLst>
              </p:nvPr>
            </p:nvGraphicFramePr>
            <p:xfrm>
              <a:off x="961476" y="1167219"/>
              <a:ext cx="9646705" cy="2563104"/>
            </p:xfrm>
            <a:graphic>
              <a:graphicData uri="http://schemas.openxmlformats.org/presentationml/2006/ole">
                <p:oleObj spid="_x0000_s121876" name="Equation" r:id="rId3" imgW="7150100" imgH="1803400" progId="Equation.3">
                  <p:embed/>
                </p:oleObj>
              </a:graphicData>
            </a:graphic>
          </p:graphicFrame>
        </p:grpSp>
        <p:sp>
          <p:nvSpPr>
            <p:cNvPr id="8" name="TextBox 7"/>
            <p:cNvSpPr txBox="1"/>
            <p:nvPr/>
          </p:nvSpPr>
          <p:spPr>
            <a:xfrm>
              <a:off x="654962" y="1822702"/>
              <a:ext cx="8771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solidFill>
                    <a:schemeClr val="bg1"/>
                  </a:solidFill>
                  <a:latin typeface="Times"/>
                  <a:cs typeface="Times"/>
                </a:rPr>
                <a:t>Plummer Cyl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54962" y="2203702"/>
              <a:ext cx="100664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solidFill>
                    <a:schemeClr val="bg1"/>
                  </a:solidFill>
                  <a:latin typeface="Times"/>
                  <a:cs typeface="Times"/>
                </a:rPr>
                <a:t>Trunc Plum Cyl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54962" y="2508502"/>
              <a:ext cx="8320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solidFill>
                    <a:schemeClr val="bg1"/>
                  </a:solidFill>
                  <a:latin typeface="Times"/>
                  <a:cs typeface="Times"/>
                </a:rPr>
                <a:t>Trunc Plum-</a:t>
              </a:r>
            </a:p>
            <a:p>
              <a:r>
                <a:rPr lang="en-US" sz="1000">
                  <a:solidFill>
                    <a:schemeClr val="bg1"/>
                  </a:solidFill>
                  <a:latin typeface="Times"/>
                  <a:cs typeface="Times"/>
                </a:rPr>
                <a:t>Plum Cyl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54962" y="3024281"/>
              <a:ext cx="92845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solidFill>
                    <a:schemeClr val="bg1"/>
                  </a:solidFill>
                  <a:latin typeface="Times"/>
                  <a:cs typeface="Times"/>
                </a:rPr>
                <a:t>Trunc Pro Sph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54962" y="3294002"/>
              <a:ext cx="9284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solidFill>
                    <a:schemeClr val="bg1"/>
                  </a:solidFill>
                  <a:latin typeface="Times"/>
                  <a:cs typeface="Times"/>
                </a:rPr>
                <a:t>Stretched</a:t>
              </a:r>
            </a:p>
            <a:p>
              <a:r>
                <a:rPr lang="en-US" sz="1000">
                  <a:solidFill>
                    <a:schemeClr val="bg1"/>
                  </a:solidFill>
                  <a:latin typeface="Times"/>
                  <a:cs typeface="Times"/>
                </a:rPr>
                <a:t>Trunc Pro Sph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505200" y="762000"/>
            <a:ext cx="179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imes"/>
                <a:cs typeface="Times"/>
              </a:rPr>
              <a:t>density equations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01627" y="152400"/>
            <a:ext cx="46325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latin typeface="Times"/>
                <a:cs typeface="Times"/>
              </a:rPr>
              <a:t>Axisymmetric filament models</a:t>
            </a:r>
          </a:p>
        </p:txBody>
      </p:sp>
      <p:grpSp>
        <p:nvGrpSpPr>
          <p:cNvPr id="2" name="Group 28"/>
          <p:cNvGrpSpPr/>
          <p:nvPr/>
        </p:nvGrpSpPr>
        <p:grpSpPr>
          <a:xfrm>
            <a:off x="228600" y="1197790"/>
            <a:ext cx="8610600" cy="2023005"/>
            <a:chOff x="475088" y="1066800"/>
            <a:chExt cx="10225469" cy="2813307"/>
          </a:xfrm>
        </p:grpSpPr>
        <p:grpSp>
          <p:nvGrpSpPr>
            <p:cNvPr id="3" name="Group 27"/>
            <p:cNvGrpSpPr/>
            <p:nvPr/>
          </p:nvGrpSpPr>
          <p:grpSpPr>
            <a:xfrm>
              <a:off x="475088" y="1066800"/>
              <a:ext cx="10225469" cy="2813307"/>
              <a:chOff x="475088" y="1066800"/>
              <a:chExt cx="10225469" cy="2813307"/>
            </a:xfrm>
          </p:grpSpPr>
          <p:grpSp>
            <p:nvGrpSpPr>
              <p:cNvPr id="7" name="Group 26"/>
              <p:cNvGrpSpPr/>
              <p:nvPr/>
            </p:nvGrpSpPr>
            <p:grpSpPr>
              <a:xfrm>
                <a:off x="475088" y="1066800"/>
                <a:ext cx="10225469" cy="2813307"/>
                <a:chOff x="475088" y="1066800"/>
                <a:chExt cx="10225469" cy="2813307"/>
              </a:xfrm>
            </p:grpSpPr>
            <p:sp>
              <p:nvSpPr>
                <p:cNvPr id="6" name="Rectangle 5"/>
                <p:cNvSpPr/>
                <p:nvPr/>
              </p:nvSpPr>
              <p:spPr>
                <a:xfrm>
                  <a:off x="475088" y="1066800"/>
                  <a:ext cx="10225469" cy="2813307"/>
                </a:xfrm>
                <a:prstGeom prst="rect">
                  <a:avLst/>
                </a:prstGeom>
                <a:solidFill>
                  <a:schemeClr val="tx1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799237" y="1598612"/>
                  <a:ext cx="9660250" cy="1587"/>
                </a:xfrm>
                <a:prstGeom prst="line">
                  <a:avLst/>
                </a:prstGeom>
                <a:ln w="28575" cap="flat" cmpd="dbl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aphicFrame>
            <p:nvGraphicFramePr>
              <p:cNvPr id="5" name="Object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6246906"/>
                  </p:ext>
                </p:extLst>
              </p:nvPr>
            </p:nvGraphicFramePr>
            <p:xfrm>
              <a:off x="961476" y="1167219"/>
              <a:ext cx="9646705" cy="2563104"/>
            </p:xfrm>
            <a:graphic>
              <a:graphicData uri="http://schemas.openxmlformats.org/presentationml/2006/ole">
                <p:oleObj spid="_x0000_s195589" name="Equation" r:id="rId3" imgW="7150100" imgH="1803400" progId="Equation.3">
                  <p:embed/>
                </p:oleObj>
              </a:graphicData>
            </a:graphic>
          </p:graphicFrame>
        </p:grpSp>
        <p:sp>
          <p:nvSpPr>
            <p:cNvPr id="8" name="TextBox 7"/>
            <p:cNvSpPr txBox="1"/>
            <p:nvPr/>
          </p:nvSpPr>
          <p:spPr>
            <a:xfrm>
              <a:off x="654962" y="1822702"/>
              <a:ext cx="8771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solidFill>
                    <a:schemeClr val="bg1"/>
                  </a:solidFill>
                  <a:latin typeface="Times"/>
                  <a:cs typeface="Times"/>
                </a:rPr>
                <a:t>Plummer Cyl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54962" y="2203702"/>
              <a:ext cx="100664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solidFill>
                    <a:schemeClr val="bg1"/>
                  </a:solidFill>
                  <a:latin typeface="Times"/>
                  <a:cs typeface="Times"/>
                </a:rPr>
                <a:t>Trunc Plum Cyl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54962" y="2508502"/>
              <a:ext cx="8320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solidFill>
                    <a:schemeClr val="bg1"/>
                  </a:solidFill>
                  <a:latin typeface="Times"/>
                  <a:cs typeface="Times"/>
                </a:rPr>
                <a:t>Trunc Plum-</a:t>
              </a:r>
            </a:p>
            <a:p>
              <a:r>
                <a:rPr lang="en-US" sz="1000">
                  <a:solidFill>
                    <a:schemeClr val="bg1"/>
                  </a:solidFill>
                  <a:latin typeface="Times"/>
                  <a:cs typeface="Times"/>
                </a:rPr>
                <a:t>Plum Cyl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54962" y="3024281"/>
              <a:ext cx="92845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solidFill>
                    <a:schemeClr val="bg1"/>
                  </a:solidFill>
                  <a:latin typeface="Times"/>
                  <a:cs typeface="Times"/>
                </a:rPr>
                <a:t>Trunc Pro Sph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54962" y="3294002"/>
              <a:ext cx="9284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solidFill>
                    <a:schemeClr val="bg1"/>
                  </a:solidFill>
                  <a:latin typeface="Times"/>
                  <a:cs typeface="Times"/>
                </a:rPr>
                <a:t>Stretched</a:t>
              </a:r>
            </a:p>
            <a:p>
              <a:r>
                <a:rPr lang="en-US" sz="1000">
                  <a:solidFill>
                    <a:schemeClr val="bg1"/>
                  </a:solidFill>
                  <a:latin typeface="Times"/>
                  <a:cs typeface="Times"/>
                </a:rPr>
                <a:t>Trunc Pro Sph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505200" y="762000"/>
            <a:ext cx="179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imes"/>
                <a:cs typeface="Times"/>
              </a:rPr>
              <a:t>density equations</a:t>
            </a:r>
          </a:p>
        </p:txBody>
      </p:sp>
      <p:grpSp>
        <p:nvGrpSpPr>
          <p:cNvPr id="13" name="Group 14"/>
          <p:cNvGrpSpPr/>
          <p:nvPr/>
        </p:nvGrpSpPr>
        <p:grpSpPr>
          <a:xfrm>
            <a:off x="762000" y="4188023"/>
            <a:ext cx="7543800" cy="2060377"/>
            <a:chOff x="762000" y="4188023"/>
            <a:chExt cx="7543800" cy="2060377"/>
          </a:xfrm>
        </p:grpSpPr>
        <p:pic>
          <p:nvPicPr>
            <p:cNvPr id="16" name="Picture 15" descr="TPC cntrs 'hi contrast'.jpg"/>
            <p:cNvPicPr>
              <a:picLocks noChangeAspect="1"/>
            </p:cNvPicPr>
            <p:nvPr/>
          </p:nvPicPr>
          <p:blipFill>
            <a:blip r:embed="rId4"/>
            <a:srcRect l="17670" t="29130" r="12916" b="37826"/>
            <a:stretch>
              <a:fillRect/>
            </a:stretch>
          </p:blipFill>
          <p:spPr>
            <a:xfrm>
              <a:off x="4953001" y="4546600"/>
              <a:ext cx="3352799" cy="55880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2000" y="4533900"/>
              <a:ext cx="3429000" cy="571500"/>
            </a:xfrm>
            <a:prstGeom prst="rect">
              <a:avLst/>
            </a:prstGeom>
          </p:spPr>
        </p:pic>
        <p:grpSp>
          <p:nvGrpSpPr>
            <p:cNvPr id="14" name="Group 32"/>
            <p:cNvGrpSpPr/>
            <p:nvPr/>
          </p:nvGrpSpPr>
          <p:grpSpPr>
            <a:xfrm>
              <a:off x="4953001" y="5689600"/>
              <a:ext cx="3352799" cy="558800"/>
              <a:chOff x="4953001" y="4464050"/>
              <a:chExt cx="3352799" cy="488950"/>
            </a:xfrm>
          </p:grpSpPr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6"/>
              <a:srcRect l="16667" t="53367" r="9259" b="29795"/>
              <a:stretch>
                <a:fillRect/>
              </a:stretch>
            </p:blipFill>
            <p:spPr>
              <a:xfrm>
                <a:off x="4953001" y="4464050"/>
                <a:ext cx="3352799" cy="488950"/>
              </a:xfrm>
              <a:prstGeom prst="rect">
                <a:avLst/>
              </a:prstGeom>
            </p:spPr>
          </p:pic>
          <p:sp>
            <p:nvSpPr>
              <p:cNvPr id="27" name="Rectangle 26"/>
              <p:cNvSpPr/>
              <p:nvPr/>
            </p:nvSpPr>
            <p:spPr>
              <a:xfrm>
                <a:off x="7772400" y="4467225"/>
                <a:ext cx="533400" cy="1524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1748997" y="4191000"/>
              <a:ext cx="18324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latin typeface="Times"/>
                  <a:cs typeface="Times"/>
                </a:rPr>
                <a:t>PC, TPC  Plummer cyl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486400" y="4188023"/>
              <a:ext cx="24098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latin typeface="Times"/>
                  <a:cs typeface="Times"/>
                </a:rPr>
                <a:t>TPPC  filamentary cluster-core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524000" y="5334000"/>
              <a:ext cx="2279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latin typeface="Times"/>
                  <a:cs typeface="Times"/>
                </a:rPr>
                <a:t>TPS  slightly concentrated fil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486400" y="5334000"/>
              <a:ext cx="25432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latin typeface="Times"/>
                  <a:cs typeface="Times"/>
                </a:rPr>
                <a:t>STPS filamentary low-mass core</a:t>
              </a:r>
            </a:p>
          </p:txBody>
        </p:sp>
        <p:pic>
          <p:nvPicPr>
            <p:cNvPr id="23" name="Picture 22" descr="TPS cntrs.jpg"/>
            <p:cNvPicPr>
              <a:picLocks noChangeAspect="1"/>
            </p:cNvPicPr>
            <p:nvPr/>
          </p:nvPicPr>
          <p:blipFill>
            <a:blip r:embed="rId7"/>
            <a:srcRect l="15833" t="37165" r="29167" b="46287"/>
            <a:stretch>
              <a:fillRect/>
            </a:stretch>
          </p:blipFill>
          <p:spPr>
            <a:xfrm>
              <a:off x="762000" y="5679691"/>
              <a:ext cx="3429000" cy="568709"/>
            </a:xfrm>
            <a:prstGeom prst="rect">
              <a:avLst/>
            </a:prstGeom>
          </p:spPr>
        </p:pic>
      </p:grpSp>
      <p:sp>
        <p:nvSpPr>
          <p:cNvPr id="28" name="TextBox 27"/>
          <p:cNvSpPr txBox="1"/>
          <p:nvPr/>
        </p:nvSpPr>
        <p:spPr>
          <a:xfrm>
            <a:off x="3401897" y="3745468"/>
            <a:ext cx="2313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imes"/>
                <a:cs typeface="Times"/>
              </a:rPr>
              <a:t>column density images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3633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>
                <a:latin typeface="Times"/>
                <a:cs typeface="Times"/>
              </a:rPr>
              <a:t>   1D and 2D model comparison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9200" y="152400"/>
            <a:ext cx="754379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Times"/>
                <a:cs typeface="Times"/>
              </a:rPr>
              <a:t>				            				</a:t>
            </a:r>
          </a:p>
          <a:p>
            <a:r>
              <a:rPr lang="en-US" sz="1600">
                <a:latin typeface="Times"/>
                <a:cs typeface="Times"/>
              </a:rPr>
              <a:t>                                                                                                         </a:t>
            </a:r>
          </a:p>
          <a:p>
            <a:r>
              <a:rPr lang="en-US" sz="1600">
                <a:latin typeface="Times"/>
                <a:cs typeface="Times"/>
              </a:rPr>
              <a:t>	</a:t>
            </a:r>
          </a:p>
          <a:p>
            <a:r>
              <a:rPr lang="en-US" sz="1600">
                <a:latin typeface="Times"/>
                <a:cs typeface="Times"/>
              </a:rPr>
              <a:t>				</a:t>
            </a:r>
            <a:r>
              <a:rPr lang="en-US">
                <a:latin typeface="Times"/>
                <a:cs typeface="Times"/>
              </a:rPr>
              <a:t>      1D					2D</a:t>
            </a:r>
          </a:p>
          <a:p>
            <a:endParaRPr lang="en-US">
              <a:latin typeface="Times"/>
              <a:cs typeface="Times"/>
            </a:endParaRPr>
          </a:p>
          <a:p>
            <a:r>
              <a:rPr lang="en-US" sz="1600">
                <a:latin typeface="Times"/>
                <a:cs typeface="Times"/>
              </a:rPr>
              <a:t>truncation			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radial, ≤ ∞			 	radial &lt; ∞ &amp; axial &lt; ∞</a:t>
            </a:r>
          </a:p>
          <a:p>
            <a:r>
              <a:rPr lang="en-US" sz="1600">
                <a:latin typeface="Times"/>
                <a:cs typeface="Times"/>
              </a:rPr>
              <a:t>parameters			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n</a:t>
            </a:r>
            <a:r>
              <a:rPr lang="en-US" sz="1600" baseline="-25000">
                <a:solidFill>
                  <a:srgbClr val="FFFF00"/>
                </a:solidFill>
                <a:latin typeface="Times"/>
                <a:cs typeface="Times"/>
              </a:rPr>
              <a:t>0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, 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r</a:t>
            </a:r>
            <a:r>
              <a:rPr lang="en-US" sz="1600" baseline="-25000">
                <a:solidFill>
                  <a:srgbClr val="FFFF00"/>
                </a:solidFill>
                <a:latin typeface="Times"/>
                <a:cs typeface="Times"/>
              </a:rPr>
              <a:t>0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, 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p, r</a:t>
            </a:r>
            <a:r>
              <a:rPr lang="en-US" sz="1600" baseline="-25000">
                <a:solidFill>
                  <a:srgbClr val="FFFF00"/>
                </a:solidFill>
                <a:latin typeface="Times"/>
                <a:cs typeface="Times"/>
              </a:rPr>
              <a:t>max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			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n</a:t>
            </a:r>
            <a:r>
              <a:rPr lang="en-US" sz="1600" baseline="-25000">
                <a:solidFill>
                  <a:srgbClr val="FFFF00"/>
                </a:solidFill>
                <a:latin typeface="Times"/>
                <a:cs typeface="Times"/>
              </a:rPr>
              <a:t>0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, 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r</a:t>
            </a:r>
            <a:r>
              <a:rPr lang="en-US" sz="1600" baseline="-25000">
                <a:solidFill>
                  <a:srgbClr val="FFFF00"/>
                </a:solidFill>
                <a:latin typeface="Times"/>
                <a:cs typeface="Times"/>
              </a:rPr>
              <a:t>0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, 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p, r</a:t>
            </a:r>
            <a:r>
              <a:rPr lang="en-US" sz="1600" baseline="-25000">
                <a:solidFill>
                  <a:srgbClr val="FFFF00"/>
                </a:solidFill>
                <a:latin typeface="Times"/>
                <a:cs typeface="Times"/>
              </a:rPr>
              <a:t>max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, a</a:t>
            </a:r>
          </a:p>
          <a:p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 </a:t>
            </a:r>
          </a:p>
          <a:p>
            <a:r>
              <a:rPr lang="en-US" sz="1600" i="1">
                <a:latin typeface="Times"/>
                <a:cs typeface="Times"/>
              </a:rPr>
              <a:t>L </a:t>
            </a:r>
            <a:r>
              <a:rPr lang="en-US" sz="1600">
                <a:latin typeface="Times"/>
                <a:cs typeface="Times"/>
              </a:rPr>
              <a:t>and </a:t>
            </a:r>
            <a:r>
              <a:rPr lang="en-US" sz="1600" i="1">
                <a:latin typeface="Times"/>
                <a:cs typeface="Times"/>
              </a:rPr>
              <a:t>M</a:t>
            </a:r>
            <a:r>
              <a:rPr lang="en-US" sz="1600">
                <a:latin typeface="Times"/>
                <a:cs typeface="Times"/>
              </a:rPr>
              <a:t>			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undefined				finite</a:t>
            </a:r>
          </a:p>
          <a:p>
            <a:r>
              <a:rPr lang="en-US" sz="1600">
                <a:latin typeface="Times"/>
                <a:cs typeface="Times"/>
              </a:rPr>
              <a:t>axial structure		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uniform				centrally condensed</a:t>
            </a:r>
          </a:p>
          <a:p>
            <a:r>
              <a:rPr lang="en-US" sz="1600" i="1">
                <a:latin typeface="Times"/>
                <a:cs typeface="Times"/>
              </a:rPr>
              <a:t>N</a:t>
            </a:r>
            <a:r>
              <a:rPr lang="en-US" sz="1600">
                <a:latin typeface="Times"/>
                <a:cs typeface="Times"/>
              </a:rPr>
              <a:t>-pdf 			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pole					no pole</a:t>
            </a:r>
          </a:p>
          <a:p>
            <a:endParaRPr lang="en-US" sz="1600">
              <a:latin typeface="Times"/>
              <a:cs typeface="Times"/>
            </a:endParaRPr>
          </a:p>
          <a:p>
            <a:r>
              <a:rPr lang="en-US" sz="1600">
                <a:latin typeface="Times"/>
                <a:cs typeface="Times"/>
              </a:rPr>
              <a:t>gravitational 		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polytrope dep. 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p   	         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no eq., maybe flow</a:t>
            </a:r>
          </a:p>
          <a:p>
            <a:r>
              <a:rPr lang="en-US" sz="1600">
                <a:latin typeface="Times"/>
                <a:cs typeface="Times"/>
              </a:rPr>
              <a:t>equilibrium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                 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Toci &amp; Galli 15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	 		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Vazquez-Semadeni 15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	</a:t>
            </a:r>
            <a:r>
              <a:rPr lang="en-US" sz="1600">
                <a:latin typeface="Times"/>
                <a:cs typeface="Times"/>
              </a:rPr>
              <a:t>							</a:t>
            </a:r>
          </a:p>
          <a:p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 </a:t>
            </a:r>
          </a:p>
          <a:p>
            <a:r>
              <a:rPr lang="en-US" sz="1600">
                <a:latin typeface="Times"/>
                <a:cs typeface="Times"/>
              </a:rPr>
              <a:t>	</a:t>
            </a:r>
          </a:p>
          <a:p>
            <a:r>
              <a:rPr lang="en-US">
                <a:latin typeface="Times"/>
                <a:cs typeface="Times"/>
              </a:rPr>
              <a:t>	</a:t>
            </a:r>
          </a:p>
          <a:p>
            <a:endParaRPr lang="en-US" baseline="-25000">
              <a:latin typeface="Times"/>
              <a:cs typeface="Times"/>
            </a:endParaRPr>
          </a:p>
          <a:p>
            <a:r>
              <a:rPr lang="en-US">
                <a:latin typeface="Times"/>
                <a:cs typeface="Times"/>
              </a:rPr>
              <a:t>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9600" y="4267200"/>
            <a:ext cx="779584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2D models </a:t>
            </a:r>
            <a:r>
              <a:rPr lang="en-US" sz="1400">
                <a:latin typeface="Times"/>
                <a:cs typeface="Times"/>
              </a:rPr>
              <a:t>describe more filament properties than 1D models, with one added parameter </a:t>
            </a:r>
            <a:r>
              <a:rPr lang="en-US" sz="1400" i="1">
                <a:latin typeface="Times"/>
                <a:cs typeface="Times"/>
              </a:rPr>
              <a:t>a </a:t>
            </a:r>
            <a:r>
              <a:rPr lang="en-US" sz="1400">
                <a:latin typeface="Times"/>
                <a:cs typeface="Times"/>
              </a:rPr>
              <a:t>or </a:t>
            </a:r>
            <a:r>
              <a:rPr lang="en-US" sz="1400" i="1">
                <a:latin typeface="Times"/>
                <a:cs typeface="Times"/>
              </a:rPr>
              <a:t>a</a:t>
            </a:r>
            <a:r>
              <a:rPr lang="en-US" sz="1400" baseline="-25000">
                <a:latin typeface="Times"/>
                <a:cs typeface="Times"/>
              </a:rPr>
              <a:t>2.</a:t>
            </a:r>
            <a:r>
              <a:rPr lang="en-US" sz="1400">
                <a:latin typeface="Times"/>
                <a:cs typeface="Times"/>
              </a:rPr>
              <a:t>   </a:t>
            </a:r>
          </a:p>
          <a:p>
            <a:endParaRPr lang="en-US" sz="1400">
              <a:latin typeface="Times"/>
              <a:cs typeface="Times"/>
            </a:endParaRPr>
          </a:p>
          <a:p>
            <a:endParaRPr lang="en-US" sz="1400">
              <a:latin typeface="Times"/>
              <a:cs typeface="Times"/>
            </a:endParaRPr>
          </a:p>
          <a:p>
            <a:r>
              <a:rPr lang="en-US" sz="1400">
                <a:latin typeface="Times"/>
                <a:cs typeface="Times"/>
              </a:rPr>
              <a:t>They can not describe 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fibers </a:t>
            </a:r>
            <a:r>
              <a:rPr lang="en-US" sz="1400">
                <a:latin typeface="Times"/>
                <a:cs typeface="Times"/>
              </a:rPr>
              <a:t>(Hacar+ 13), 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networks</a:t>
            </a:r>
            <a:r>
              <a:rPr lang="en-US" sz="1400">
                <a:latin typeface="Times"/>
                <a:cs typeface="Times"/>
              </a:rPr>
              <a:t> (Pokhrel+16),  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low-</a:t>
            </a:r>
            <a:r>
              <a:rPr lang="en-US" sz="1400" i="1">
                <a:solidFill>
                  <a:srgbClr val="FFFF00"/>
                </a:solidFill>
                <a:latin typeface="Times"/>
                <a:cs typeface="Times"/>
              </a:rPr>
              <a:t>N  B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 environment</a:t>
            </a:r>
            <a:r>
              <a:rPr lang="en-US" sz="1400" i="1">
                <a:latin typeface="Times"/>
                <a:cs typeface="Times"/>
              </a:rPr>
              <a:t> (</a:t>
            </a:r>
            <a:r>
              <a:rPr lang="en-US" sz="1400">
                <a:latin typeface="Times"/>
                <a:cs typeface="Times"/>
              </a:rPr>
              <a:t>Planck </a:t>
            </a:r>
            <a:r>
              <a:rPr lang="en-US" sz="1400" i="1">
                <a:latin typeface="Times"/>
                <a:cs typeface="Times"/>
              </a:rPr>
              <a:t> XXXV)</a:t>
            </a:r>
            <a:endParaRPr lang="en-US" sz="1400">
              <a:latin typeface="Times"/>
              <a:cs typeface="Time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85887" y="6324600"/>
            <a:ext cx="34057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"/>
                <a:cs typeface="Times"/>
              </a:rPr>
              <a:t>Next:  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2D models match observed </a:t>
            </a:r>
            <a:r>
              <a:rPr lang="en-US" sz="1400" i="1">
                <a:solidFill>
                  <a:srgbClr val="FFFF00"/>
                </a:solidFill>
                <a:latin typeface="Times"/>
                <a:cs typeface="Times"/>
              </a:rPr>
              <a:t>N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-profiles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>
          <a:xfrm>
            <a:off x="1676400" y="1752600"/>
            <a:ext cx="5486400" cy="892724"/>
            <a:chOff x="1600200" y="1853060"/>
            <a:chExt cx="5486400" cy="892724"/>
          </a:xfrm>
        </p:grpSpPr>
        <p:sp>
          <p:nvSpPr>
            <p:cNvPr id="44" name="TextBox 43"/>
            <p:cNvSpPr txBox="1"/>
            <p:nvPr/>
          </p:nvSpPr>
          <p:spPr>
            <a:xfrm>
              <a:off x="4889311" y="1929260"/>
              <a:ext cx="368489" cy="2805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latin typeface="Times"/>
                  <a:cs typeface="Times"/>
                </a:rPr>
                <a:t>PC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369088" y="1929260"/>
              <a:ext cx="450312" cy="2805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latin typeface="Times"/>
                  <a:cs typeface="Times"/>
                </a:rPr>
                <a:t>TPS</a:t>
              </a:r>
            </a:p>
          </p:txBody>
        </p:sp>
        <p:grpSp>
          <p:nvGrpSpPr>
            <p:cNvPr id="3" name="Group 10"/>
            <p:cNvGrpSpPr/>
            <p:nvPr/>
          </p:nvGrpSpPr>
          <p:grpSpPr>
            <a:xfrm>
              <a:off x="1600200" y="1853060"/>
              <a:ext cx="5486400" cy="892724"/>
              <a:chOff x="969889" y="1607842"/>
              <a:chExt cx="6977567" cy="1135360"/>
            </a:xfrm>
          </p:grpSpPr>
          <p:grpSp>
            <p:nvGrpSpPr>
              <p:cNvPr id="5" name="Group 8"/>
              <p:cNvGrpSpPr/>
              <p:nvPr/>
            </p:nvGrpSpPr>
            <p:grpSpPr>
              <a:xfrm>
                <a:off x="5205273" y="1880833"/>
                <a:ext cx="2742183" cy="792186"/>
                <a:chOff x="5205273" y="1880833"/>
                <a:chExt cx="2742183" cy="792186"/>
              </a:xfrm>
            </p:grpSpPr>
            <p:cxnSp>
              <p:nvCxnSpPr>
                <p:cNvPr id="35" name="Straight Connector 34"/>
                <p:cNvCxnSpPr/>
                <p:nvPr/>
              </p:nvCxnSpPr>
              <p:spPr>
                <a:xfrm rot="5400000">
                  <a:off x="6209926" y="2276112"/>
                  <a:ext cx="792186" cy="1628"/>
                </a:xfrm>
                <a:prstGeom prst="line">
                  <a:avLst/>
                </a:prstGeom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5" name="Picture 14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5205273" y="2065877"/>
                  <a:ext cx="2742183" cy="457030"/>
                </a:xfrm>
                <a:prstGeom prst="rect">
                  <a:avLst/>
                </a:prstGeom>
              </p:spPr>
            </p:pic>
          </p:grpSp>
          <p:grpSp>
            <p:nvGrpSpPr>
              <p:cNvPr id="6" name="Group 7"/>
              <p:cNvGrpSpPr/>
              <p:nvPr/>
            </p:nvGrpSpPr>
            <p:grpSpPr>
              <a:xfrm>
                <a:off x="969889" y="1607842"/>
                <a:ext cx="3782568" cy="1135360"/>
                <a:chOff x="969889" y="1607842"/>
                <a:chExt cx="3782568" cy="1135360"/>
              </a:xfrm>
            </p:grpSpPr>
            <p:grpSp>
              <p:nvGrpSpPr>
                <p:cNvPr id="7" name="Group 35"/>
                <p:cNvGrpSpPr/>
                <p:nvPr/>
              </p:nvGrpSpPr>
              <p:grpSpPr>
                <a:xfrm>
                  <a:off x="2800680" y="1880198"/>
                  <a:ext cx="1174640" cy="793545"/>
                  <a:chOff x="2057400" y="4953000"/>
                  <a:chExt cx="1467505" cy="991394"/>
                </a:xfrm>
              </p:grpSpPr>
              <p:cxnSp>
                <p:nvCxnSpPr>
                  <p:cNvPr id="18" name="Straight Connector 17"/>
                  <p:cNvCxnSpPr/>
                  <p:nvPr/>
                </p:nvCxnSpPr>
                <p:spPr>
                  <a:xfrm rot="5400000">
                    <a:off x="2344701" y="5448076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Straight Connector 18"/>
                  <p:cNvCxnSpPr/>
                  <p:nvPr/>
                </p:nvCxnSpPr>
                <p:spPr>
                  <a:xfrm rot="5400000">
                    <a:off x="2444435" y="5447282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Connector 19"/>
                  <p:cNvCxnSpPr/>
                  <p:nvPr/>
                </p:nvCxnSpPr>
                <p:spPr>
                  <a:xfrm rot="5400000">
                    <a:off x="2542133" y="5448076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/>
                  <p:cNvCxnSpPr/>
                  <p:nvPr/>
                </p:nvCxnSpPr>
                <p:spPr>
                  <a:xfrm rot="5400000">
                    <a:off x="2641867" y="5447282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/>
                  <p:cNvCxnSpPr/>
                  <p:nvPr/>
                </p:nvCxnSpPr>
                <p:spPr>
                  <a:xfrm rot="5400000">
                    <a:off x="2731421" y="5448076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/>
                  <p:cNvCxnSpPr/>
                  <p:nvPr/>
                </p:nvCxnSpPr>
                <p:spPr>
                  <a:xfrm rot="5400000">
                    <a:off x="2831155" y="5447282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Connector 23"/>
                  <p:cNvCxnSpPr/>
                  <p:nvPr/>
                </p:nvCxnSpPr>
                <p:spPr>
                  <a:xfrm rot="5400000">
                    <a:off x="2928853" y="5448076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/>
                  <p:cNvCxnSpPr/>
                  <p:nvPr/>
                </p:nvCxnSpPr>
                <p:spPr>
                  <a:xfrm rot="5400000">
                    <a:off x="3028587" y="5447282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Straight Connector 25"/>
                  <p:cNvCxnSpPr/>
                  <p:nvPr/>
                </p:nvCxnSpPr>
                <p:spPr>
                  <a:xfrm rot="5400000">
                    <a:off x="1563118" y="5448076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Straight Connector 26"/>
                  <p:cNvCxnSpPr/>
                  <p:nvPr/>
                </p:nvCxnSpPr>
                <p:spPr>
                  <a:xfrm rot="5400000">
                    <a:off x="1662852" y="5447282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Straight Connector 27"/>
                  <p:cNvCxnSpPr/>
                  <p:nvPr/>
                </p:nvCxnSpPr>
                <p:spPr>
                  <a:xfrm rot="5400000">
                    <a:off x="1760550" y="5448076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Straight Connector 28"/>
                  <p:cNvCxnSpPr/>
                  <p:nvPr/>
                </p:nvCxnSpPr>
                <p:spPr>
                  <a:xfrm rot="5400000">
                    <a:off x="1860284" y="5447282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Straight Connector 29"/>
                  <p:cNvCxnSpPr/>
                  <p:nvPr/>
                </p:nvCxnSpPr>
                <p:spPr>
                  <a:xfrm rot="5400000">
                    <a:off x="1949838" y="5448076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Straight Connector 30"/>
                  <p:cNvCxnSpPr/>
                  <p:nvPr/>
                </p:nvCxnSpPr>
                <p:spPr>
                  <a:xfrm rot="5400000">
                    <a:off x="2049572" y="5447282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Straight Connector 31"/>
                  <p:cNvCxnSpPr/>
                  <p:nvPr/>
                </p:nvCxnSpPr>
                <p:spPr>
                  <a:xfrm rot="5400000">
                    <a:off x="2147270" y="5448076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Straight Connector 32"/>
                  <p:cNvCxnSpPr/>
                  <p:nvPr/>
                </p:nvCxnSpPr>
                <p:spPr>
                  <a:xfrm rot="5400000">
                    <a:off x="2247004" y="5447282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6" name="Picture 15" descr="TPS cntrs.jpg"/>
                <p:cNvPicPr>
                  <a:picLocks noChangeAspect="1"/>
                </p:cNvPicPr>
                <p:nvPr/>
              </p:nvPicPr>
              <p:blipFill>
                <a:blip r:embed="rId3"/>
                <a:srcRect l="15833" t="37165" r="29167" b="46287"/>
                <a:stretch>
                  <a:fillRect/>
                </a:stretch>
              </p:blipFill>
              <p:spPr>
                <a:xfrm>
                  <a:off x="2007770" y="2063177"/>
                  <a:ext cx="2744687" cy="455214"/>
                </a:xfrm>
                <a:prstGeom prst="rect">
                  <a:avLst/>
                </a:prstGeom>
              </p:spPr>
            </p:pic>
            <p:grpSp>
              <p:nvGrpSpPr>
                <p:cNvPr id="8" name="Group 53"/>
                <p:cNvGrpSpPr/>
                <p:nvPr/>
              </p:nvGrpSpPr>
              <p:grpSpPr>
                <a:xfrm>
                  <a:off x="969889" y="1607842"/>
                  <a:ext cx="795938" cy="1135360"/>
                  <a:chOff x="574585" y="4926609"/>
                  <a:chExt cx="873215" cy="1245591"/>
                </a:xfrm>
              </p:grpSpPr>
              <p:grpSp>
                <p:nvGrpSpPr>
                  <p:cNvPr id="9" name="Group 50"/>
                  <p:cNvGrpSpPr/>
                  <p:nvPr/>
                </p:nvGrpSpPr>
                <p:grpSpPr>
                  <a:xfrm>
                    <a:off x="801303" y="5457971"/>
                    <a:ext cx="646497" cy="457200"/>
                    <a:chOff x="227806" y="6096793"/>
                    <a:chExt cx="646497" cy="457200"/>
                  </a:xfrm>
                </p:grpSpPr>
                <p:cxnSp>
                  <p:nvCxnSpPr>
                    <p:cNvPr id="49" name="Straight Connector 48"/>
                    <p:cNvCxnSpPr/>
                    <p:nvPr/>
                  </p:nvCxnSpPr>
                  <p:spPr>
                    <a:xfrm rot="16200000" flipV="1">
                      <a:off x="0" y="6324599"/>
                      <a:ext cx="457200" cy="1588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0" name="Straight Connector 49"/>
                    <p:cNvCxnSpPr/>
                    <p:nvPr/>
                  </p:nvCxnSpPr>
                  <p:spPr>
                    <a:xfrm rot="10800000" flipH="1">
                      <a:off x="228600" y="6551612"/>
                      <a:ext cx="645703" cy="1588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52" name="TextBox 51"/>
                  <p:cNvSpPr txBox="1"/>
                  <p:nvPr/>
                </p:nvSpPr>
                <p:spPr>
                  <a:xfrm>
                    <a:off x="998329" y="5802868"/>
                    <a:ext cx="336375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i="1">
                        <a:latin typeface="Times"/>
                        <a:cs typeface="Times"/>
                      </a:rPr>
                      <a:t>z</a:t>
                    </a:r>
                  </a:p>
                </p:txBody>
              </p:sp>
              <p:sp>
                <p:nvSpPr>
                  <p:cNvPr id="53" name="TextBox 52"/>
                  <p:cNvSpPr txBox="1"/>
                  <p:nvPr/>
                </p:nvSpPr>
                <p:spPr>
                  <a:xfrm>
                    <a:off x="574585" y="4926609"/>
                    <a:ext cx="34899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i="1">
                        <a:latin typeface="Times"/>
                        <a:cs typeface="Times"/>
                      </a:rPr>
                      <a:t>x</a:t>
                    </a:r>
                  </a:p>
                </p:txBody>
              </p:sp>
            </p:grpSp>
          </p:grpSp>
        </p:grpSp>
      </p:grpSp>
      <p:grpSp>
        <p:nvGrpSpPr>
          <p:cNvPr id="10" name="Group 62"/>
          <p:cNvGrpSpPr/>
          <p:nvPr/>
        </p:nvGrpSpPr>
        <p:grpSpPr>
          <a:xfrm>
            <a:off x="1296267" y="1143000"/>
            <a:ext cx="6323733" cy="338554"/>
            <a:chOff x="1066800" y="4416623"/>
            <a:chExt cx="6323733" cy="338554"/>
          </a:xfrm>
        </p:grpSpPr>
        <p:sp>
          <p:nvSpPr>
            <p:cNvPr id="40" name="TextBox 39"/>
            <p:cNvSpPr txBox="1"/>
            <p:nvPr/>
          </p:nvSpPr>
          <p:spPr>
            <a:xfrm>
              <a:off x="1066800" y="4416623"/>
              <a:ext cx="63237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>
                  <a:latin typeface="Times"/>
                  <a:cs typeface="Times"/>
                </a:rPr>
                <a:t>Each 2D model has </a:t>
              </a:r>
              <a:r>
                <a:rPr lang="en-US" sz="1600" i="1">
                  <a:latin typeface="Times"/>
                  <a:cs typeface="Times"/>
                </a:rPr>
                <a:t>n ~ r </a:t>
              </a:r>
              <a:r>
                <a:rPr lang="en-US" sz="1600" i="1" baseline="30000">
                  <a:latin typeface="Times"/>
                  <a:cs typeface="Times"/>
                </a:rPr>
                <a:t>-2 </a:t>
              </a:r>
              <a:r>
                <a:rPr lang="en-US" sz="1600">
                  <a:latin typeface="Times"/>
                  <a:cs typeface="Times"/>
                </a:rPr>
                <a:t> →  </a:t>
              </a:r>
              <a:r>
                <a:rPr lang="en-US" sz="1600" i="1">
                  <a:latin typeface="Times"/>
                  <a:cs typeface="Times"/>
                </a:rPr>
                <a:t>N</a:t>
              </a:r>
              <a:r>
                <a:rPr lang="en-US" sz="1600">
                  <a:latin typeface="Times"/>
                  <a:cs typeface="Times"/>
                </a:rPr>
                <a:t>-profile has </a:t>
              </a:r>
              <a:r>
                <a:rPr lang="en-US" sz="1600" i="1">
                  <a:latin typeface="Times"/>
                  <a:cs typeface="Times"/>
                </a:rPr>
                <a:t>p</a:t>
              </a:r>
              <a:r>
                <a:rPr lang="en-US" sz="1600">
                  <a:latin typeface="Times"/>
                  <a:cs typeface="Times"/>
                </a:rPr>
                <a:t> ≈ 2 shape as in PC </a:t>
              </a:r>
              <a:r>
                <a:rPr lang="en-US" sz="1600" i="1">
                  <a:latin typeface="Times"/>
                  <a:cs typeface="Times"/>
                </a:rPr>
                <a:t>N</a:t>
              </a:r>
              <a:r>
                <a:rPr lang="en-US" sz="1600">
                  <a:latin typeface="Times"/>
                  <a:cs typeface="Times"/>
                </a:rPr>
                <a:t>-profile</a:t>
              </a:r>
            </a:p>
          </p:txBody>
        </p:sp>
        <p:cxnSp>
          <p:nvCxnSpPr>
            <p:cNvPr id="56" name="Straight Connector 55"/>
            <p:cNvCxnSpPr/>
            <p:nvPr/>
          </p:nvCxnSpPr>
          <p:spPr>
            <a:xfrm rot="10800000">
              <a:off x="3767390" y="4495800"/>
              <a:ext cx="11881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850392" y="314980"/>
            <a:ext cx="7874046" cy="523220"/>
            <a:chOff x="850392" y="283464"/>
            <a:chExt cx="7874046" cy="523220"/>
          </a:xfrm>
        </p:grpSpPr>
        <p:sp>
          <p:nvSpPr>
            <p:cNvPr id="4" name="TextBox 3"/>
            <p:cNvSpPr txBox="1"/>
            <p:nvPr/>
          </p:nvSpPr>
          <p:spPr>
            <a:xfrm>
              <a:off x="850392" y="283464"/>
              <a:ext cx="787404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>
                  <a:latin typeface="Times"/>
                  <a:cs typeface="Times"/>
                </a:rPr>
                <a:t>2D models:  </a:t>
              </a:r>
              <a:r>
                <a:rPr lang="en-US" sz="2800" i="1">
                  <a:latin typeface="Times"/>
                  <a:cs typeface="Times"/>
                </a:rPr>
                <a:t>N-</a:t>
              </a:r>
              <a:r>
                <a:rPr lang="en-US" sz="2800">
                  <a:latin typeface="Times"/>
                  <a:cs typeface="Times"/>
                </a:rPr>
                <a:t> profiles resemble Plummer </a:t>
              </a:r>
              <a:r>
                <a:rPr lang="en-US" sz="2800" i="1">
                  <a:latin typeface="Times"/>
                  <a:cs typeface="Times"/>
                </a:rPr>
                <a:t>N-</a:t>
              </a:r>
              <a:r>
                <a:rPr lang="en-US" sz="2800">
                  <a:latin typeface="Times"/>
                  <a:cs typeface="Times"/>
                </a:rPr>
                <a:t>profiles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2819400" y="381000"/>
              <a:ext cx="228600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>
          <a:xfrm>
            <a:off x="1676400" y="1752600"/>
            <a:ext cx="5486400" cy="892724"/>
            <a:chOff x="1600200" y="1853060"/>
            <a:chExt cx="5486400" cy="892724"/>
          </a:xfrm>
        </p:grpSpPr>
        <p:sp>
          <p:nvSpPr>
            <p:cNvPr id="44" name="TextBox 43"/>
            <p:cNvSpPr txBox="1"/>
            <p:nvPr/>
          </p:nvSpPr>
          <p:spPr>
            <a:xfrm>
              <a:off x="4889311" y="1929260"/>
              <a:ext cx="368489" cy="2805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latin typeface="Times"/>
                  <a:cs typeface="Times"/>
                </a:rPr>
                <a:t>PC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369088" y="1929260"/>
              <a:ext cx="450312" cy="2805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latin typeface="Times"/>
                  <a:cs typeface="Times"/>
                </a:rPr>
                <a:t>TPS</a:t>
              </a:r>
            </a:p>
          </p:txBody>
        </p:sp>
        <p:grpSp>
          <p:nvGrpSpPr>
            <p:cNvPr id="3" name="Group 10"/>
            <p:cNvGrpSpPr/>
            <p:nvPr/>
          </p:nvGrpSpPr>
          <p:grpSpPr>
            <a:xfrm>
              <a:off x="1600200" y="1853060"/>
              <a:ext cx="5486400" cy="892724"/>
              <a:chOff x="969889" y="1607842"/>
              <a:chExt cx="6977567" cy="1135360"/>
            </a:xfrm>
          </p:grpSpPr>
          <p:grpSp>
            <p:nvGrpSpPr>
              <p:cNvPr id="5" name="Group 8"/>
              <p:cNvGrpSpPr/>
              <p:nvPr/>
            </p:nvGrpSpPr>
            <p:grpSpPr>
              <a:xfrm>
                <a:off x="5205273" y="1880833"/>
                <a:ext cx="2742183" cy="792186"/>
                <a:chOff x="5205273" y="1880833"/>
                <a:chExt cx="2742183" cy="792186"/>
              </a:xfrm>
            </p:grpSpPr>
            <p:cxnSp>
              <p:nvCxnSpPr>
                <p:cNvPr id="35" name="Straight Connector 34"/>
                <p:cNvCxnSpPr/>
                <p:nvPr/>
              </p:nvCxnSpPr>
              <p:spPr>
                <a:xfrm rot="5400000">
                  <a:off x="6209926" y="2276112"/>
                  <a:ext cx="792186" cy="1628"/>
                </a:xfrm>
                <a:prstGeom prst="line">
                  <a:avLst/>
                </a:prstGeom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5" name="Picture 14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5205273" y="2065877"/>
                  <a:ext cx="2742183" cy="457030"/>
                </a:xfrm>
                <a:prstGeom prst="rect">
                  <a:avLst/>
                </a:prstGeom>
              </p:spPr>
            </p:pic>
          </p:grpSp>
          <p:grpSp>
            <p:nvGrpSpPr>
              <p:cNvPr id="6" name="Group 7"/>
              <p:cNvGrpSpPr/>
              <p:nvPr/>
            </p:nvGrpSpPr>
            <p:grpSpPr>
              <a:xfrm>
                <a:off x="969889" y="1607842"/>
                <a:ext cx="3782568" cy="1135360"/>
                <a:chOff x="969889" y="1607842"/>
                <a:chExt cx="3782568" cy="1135360"/>
              </a:xfrm>
            </p:grpSpPr>
            <p:grpSp>
              <p:nvGrpSpPr>
                <p:cNvPr id="7" name="Group 35"/>
                <p:cNvGrpSpPr/>
                <p:nvPr/>
              </p:nvGrpSpPr>
              <p:grpSpPr>
                <a:xfrm>
                  <a:off x="2800680" y="1880198"/>
                  <a:ext cx="1174640" cy="793545"/>
                  <a:chOff x="2057400" y="4953000"/>
                  <a:chExt cx="1467505" cy="991394"/>
                </a:xfrm>
              </p:grpSpPr>
              <p:cxnSp>
                <p:nvCxnSpPr>
                  <p:cNvPr id="18" name="Straight Connector 17"/>
                  <p:cNvCxnSpPr/>
                  <p:nvPr/>
                </p:nvCxnSpPr>
                <p:spPr>
                  <a:xfrm rot="5400000">
                    <a:off x="2344701" y="5448076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Straight Connector 18"/>
                  <p:cNvCxnSpPr/>
                  <p:nvPr/>
                </p:nvCxnSpPr>
                <p:spPr>
                  <a:xfrm rot="5400000">
                    <a:off x="2444435" y="5447282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Connector 19"/>
                  <p:cNvCxnSpPr/>
                  <p:nvPr/>
                </p:nvCxnSpPr>
                <p:spPr>
                  <a:xfrm rot="5400000">
                    <a:off x="2542133" y="5448076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/>
                  <p:cNvCxnSpPr/>
                  <p:nvPr/>
                </p:nvCxnSpPr>
                <p:spPr>
                  <a:xfrm rot="5400000">
                    <a:off x="2641867" y="5447282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/>
                  <p:cNvCxnSpPr/>
                  <p:nvPr/>
                </p:nvCxnSpPr>
                <p:spPr>
                  <a:xfrm rot="5400000">
                    <a:off x="2731421" y="5448076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/>
                  <p:cNvCxnSpPr/>
                  <p:nvPr/>
                </p:nvCxnSpPr>
                <p:spPr>
                  <a:xfrm rot="5400000">
                    <a:off x="2831155" y="5447282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Connector 23"/>
                  <p:cNvCxnSpPr/>
                  <p:nvPr/>
                </p:nvCxnSpPr>
                <p:spPr>
                  <a:xfrm rot="5400000">
                    <a:off x="2928853" y="5448076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/>
                  <p:cNvCxnSpPr/>
                  <p:nvPr/>
                </p:nvCxnSpPr>
                <p:spPr>
                  <a:xfrm rot="5400000">
                    <a:off x="3028587" y="5447282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Straight Connector 25"/>
                  <p:cNvCxnSpPr/>
                  <p:nvPr/>
                </p:nvCxnSpPr>
                <p:spPr>
                  <a:xfrm rot="5400000">
                    <a:off x="1563118" y="5448076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Straight Connector 26"/>
                  <p:cNvCxnSpPr/>
                  <p:nvPr/>
                </p:nvCxnSpPr>
                <p:spPr>
                  <a:xfrm rot="5400000">
                    <a:off x="1662852" y="5447282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Straight Connector 27"/>
                  <p:cNvCxnSpPr/>
                  <p:nvPr/>
                </p:nvCxnSpPr>
                <p:spPr>
                  <a:xfrm rot="5400000">
                    <a:off x="1760550" y="5448076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Straight Connector 28"/>
                  <p:cNvCxnSpPr/>
                  <p:nvPr/>
                </p:nvCxnSpPr>
                <p:spPr>
                  <a:xfrm rot="5400000">
                    <a:off x="1860284" y="5447282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Straight Connector 29"/>
                  <p:cNvCxnSpPr/>
                  <p:nvPr/>
                </p:nvCxnSpPr>
                <p:spPr>
                  <a:xfrm rot="5400000">
                    <a:off x="1949838" y="5448076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Straight Connector 30"/>
                  <p:cNvCxnSpPr/>
                  <p:nvPr/>
                </p:nvCxnSpPr>
                <p:spPr>
                  <a:xfrm rot="5400000">
                    <a:off x="2049572" y="5447282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Straight Connector 31"/>
                  <p:cNvCxnSpPr/>
                  <p:nvPr/>
                </p:nvCxnSpPr>
                <p:spPr>
                  <a:xfrm rot="5400000">
                    <a:off x="2147270" y="5448076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Straight Connector 32"/>
                  <p:cNvCxnSpPr/>
                  <p:nvPr/>
                </p:nvCxnSpPr>
                <p:spPr>
                  <a:xfrm rot="5400000">
                    <a:off x="2247004" y="5447282"/>
                    <a:ext cx="990600" cy="2036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6" name="Picture 15" descr="TPS cntrs.jpg"/>
                <p:cNvPicPr>
                  <a:picLocks noChangeAspect="1"/>
                </p:cNvPicPr>
                <p:nvPr/>
              </p:nvPicPr>
              <p:blipFill>
                <a:blip r:embed="rId3"/>
                <a:srcRect l="15833" t="37165" r="29167" b="46287"/>
                <a:stretch>
                  <a:fillRect/>
                </a:stretch>
              </p:blipFill>
              <p:spPr>
                <a:xfrm>
                  <a:off x="2007770" y="2063177"/>
                  <a:ext cx="2744687" cy="455214"/>
                </a:xfrm>
                <a:prstGeom prst="rect">
                  <a:avLst/>
                </a:prstGeom>
              </p:spPr>
            </p:pic>
            <p:grpSp>
              <p:nvGrpSpPr>
                <p:cNvPr id="8" name="Group 53"/>
                <p:cNvGrpSpPr/>
                <p:nvPr/>
              </p:nvGrpSpPr>
              <p:grpSpPr>
                <a:xfrm>
                  <a:off x="969889" y="1607842"/>
                  <a:ext cx="795938" cy="1135360"/>
                  <a:chOff x="574585" y="4926609"/>
                  <a:chExt cx="873215" cy="1245591"/>
                </a:xfrm>
              </p:grpSpPr>
              <p:grpSp>
                <p:nvGrpSpPr>
                  <p:cNvPr id="9" name="Group 50"/>
                  <p:cNvGrpSpPr/>
                  <p:nvPr/>
                </p:nvGrpSpPr>
                <p:grpSpPr>
                  <a:xfrm>
                    <a:off x="801303" y="5457971"/>
                    <a:ext cx="646497" cy="457200"/>
                    <a:chOff x="227806" y="6096793"/>
                    <a:chExt cx="646497" cy="457200"/>
                  </a:xfrm>
                </p:grpSpPr>
                <p:cxnSp>
                  <p:nvCxnSpPr>
                    <p:cNvPr id="49" name="Straight Connector 48"/>
                    <p:cNvCxnSpPr/>
                    <p:nvPr/>
                  </p:nvCxnSpPr>
                  <p:spPr>
                    <a:xfrm rot="16200000" flipV="1">
                      <a:off x="0" y="6324599"/>
                      <a:ext cx="457200" cy="1588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0" name="Straight Connector 49"/>
                    <p:cNvCxnSpPr/>
                    <p:nvPr/>
                  </p:nvCxnSpPr>
                  <p:spPr>
                    <a:xfrm rot="10800000" flipH="1">
                      <a:off x="228600" y="6551612"/>
                      <a:ext cx="645703" cy="1588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52" name="TextBox 51"/>
                  <p:cNvSpPr txBox="1"/>
                  <p:nvPr/>
                </p:nvSpPr>
                <p:spPr>
                  <a:xfrm>
                    <a:off x="998329" y="5802868"/>
                    <a:ext cx="336375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i="1">
                        <a:latin typeface="Times"/>
                        <a:cs typeface="Times"/>
                      </a:rPr>
                      <a:t>z</a:t>
                    </a:r>
                  </a:p>
                </p:txBody>
              </p:sp>
              <p:sp>
                <p:nvSpPr>
                  <p:cNvPr id="53" name="TextBox 52"/>
                  <p:cNvSpPr txBox="1"/>
                  <p:nvPr/>
                </p:nvSpPr>
                <p:spPr>
                  <a:xfrm>
                    <a:off x="574585" y="4926609"/>
                    <a:ext cx="34899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i="1">
                        <a:latin typeface="Times"/>
                        <a:cs typeface="Times"/>
                      </a:rPr>
                      <a:t>x</a:t>
                    </a:r>
                  </a:p>
                </p:txBody>
              </p:sp>
            </p:grpSp>
          </p:grpSp>
        </p:grpSp>
      </p:grpSp>
      <p:grpSp>
        <p:nvGrpSpPr>
          <p:cNvPr id="10" name="Group 62"/>
          <p:cNvGrpSpPr/>
          <p:nvPr/>
        </p:nvGrpSpPr>
        <p:grpSpPr>
          <a:xfrm>
            <a:off x="1296267" y="1143000"/>
            <a:ext cx="6323733" cy="338554"/>
            <a:chOff x="1066800" y="4416623"/>
            <a:chExt cx="6323733" cy="338554"/>
          </a:xfrm>
        </p:grpSpPr>
        <p:sp>
          <p:nvSpPr>
            <p:cNvPr id="40" name="TextBox 39"/>
            <p:cNvSpPr txBox="1"/>
            <p:nvPr/>
          </p:nvSpPr>
          <p:spPr>
            <a:xfrm>
              <a:off x="1066800" y="4416623"/>
              <a:ext cx="63237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>
                  <a:latin typeface="Times"/>
                  <a:cs typeface="Times"/>
                </a:rPr>
                <a:t>Each 2D model has </a:t>
              </a:r>
              <a:r>
                <a:rPr lang="en-US" sz="1600" i="1">
                  <a:latin typeface="Times"/>
                  <a:cs typeface="Times"/>
                </a:rPr>
                <a:t>n ~ r </a:t>
              </a:r>
              <a:r>
                <a:rPr lang="en-US" sz="1600" i="1" baseline="30000">
                  <a:latin typeface="Times"/>
                  <a:cs typeface="Times"/>
                </a:rPr>
                <a:t>-2 </a:t>
              </a:r>
              <a:r>
                <a:rPr lang="en-US" sz="1600">
                  <a:latin typeface="Times"/>
                  <a:cs typeface="Times"/>
                </a:rPr>
                <a:t> →  </a:t>
              </a:r>
              <a:r>
                <a:rPr lang="en-US" sz="1600" i="1">
                  <a:latin typeface="Times"/>
                  <a:cs typeface="Times"/>
                </a:rPr>
                <a:t>N</a:t>
              </a:r>
              <a:r>
                <a:rPr lang="en-US" sz="1600">
                  <a:latin typeface="Times"/>
                  <a:cs typeface="Times"/>
                </a:rPr>
                <a:t>-profile has </a:t>
              </a:r>
              <a:r>
                <a:rPr lang="en-US" sz="1600" i="1">
                  <a:latin typeface="Times"/>
                  <a:cs typeface="Times"/>
                </a:rPr>
                <a:t>p</a:t>
              </a:r>
              <a:r>
                <a:rPr lang="en-US" sz="1600">
                  <a:latin typeface="Times"/>
                  <a:cs typeface="Times"/>
                </a:rPr>
                <a:t> ≈ 2 shape as in PC </a:t>
              </a:r>
              <a:r>
                <a:rPr lang="en-US" sz="1600" i="1">
                  <a:latin typeface="Times"/>
                  <a:cs typeface="Times"/>
                </a:rPr>
                <a:t>N</a:t>
              </a:r>
              <a:r>
                <a:rPr lang="en-US" sz="1600">
                  <a:latin typeface="Times"/>
                  <a:cs typeface="Times"/>
                </a:rPr>
                <a:t>-profile</a:t>
              </a:r>
            </a:p>
          </p:txBody>
        </p:sp>
        <p:cxnSp>
          <p:nvCxnSpPr>
            <p:cNvPr id="56" name="Straight Connector 55"/>
            <p:cNvCxnSpPr/>
            <p:nvPr/>
          </p:nvCxnSpPr>
          <p:spPr>
            <a:xfrm rot="10800000">
              <a:off x="3767390" y="4495800"/>
              <a:ext cx="11881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/>
          <p:cNvSpPr txBox="1"/>
          <p:nvPr/>
        </p:nvSpPr>
        <p:spPr>
          <a:xfrm>
            <a:off x="5520411" y="6324600"/>
            <a:ext cx="31663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"/>
                <a:cs typeface="Times"/>
              </a:rPr>
              <a:t>Next:  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2D models match observed </a:t>
            </a:r>
            <a:r>
              <a:rPr lang="en-US" sz="1400" i="1">
                <a:solidFill>
                  <a:srgbClr val="FFFF00"/>
                </a:solidFill>
                <a:latin typeface="Times"/>
                <a:cs typeface="Times"/>
              </a:rPr>
              <a:t>N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-pdfs</a:t>
            </a:r>
          </a:p>
          <a:p>
            <a:endParaRPr lang="en-US" sz="1400">
              <a:latin typeface="Times"/>
              <a:cs typeface="Times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1430039" y="2971801"/>
            <a:ext cx="6342361" cy="2922173"/>
            <a:chOff x="1430039" y="2971801"/>
            <a:chExt cx="6342361" cy="2922173"/>
          </a:xfrm>
        </p:grpSpPr>
        <p:grpSp>
          <p:nvGrpSpPr>
            <p:cNvPr id="41" name="Group 61"/>
            <p:cNvGrpSpPr/>
            <p:nvPr/>
          </p:nvGrpSpPr>
          <p:grpSpPr>
            <a:xfrm>
              <a:off x="1430039" y="2971801"/>
              <a:ext cx="6342362" cy="2922173"/>
              <a:chOff x="1219200" y="1139551"/>
              <a:chExt cx="6629400" cy="3054426"/>
            </a:xfrm>
          </p:grpSpPr>
          <p:grpSp>
            <p:nvGrpSpPr>
              <p:cNvPr id="46" name="Group 60"/>
              <p:cNvGrpSpPr/>
              <p:nvPr/>
            </p:nvGrpSpPr>
            <p:grpSpPr>
              <a:xfrm>
                <a:off x="1219200" y="1139551"/>
                <a:ext cx="6629400" cy="3054426"/>
                <a:chOff x="1219200" y="1441374"/>
                <a:chExt cx="6629400" cy="3054426"/>
              </a:xfrm>
            </p:grpSpPr>
            <p:cxnSp>
              <p:nvCxnSpPr>
                <p:cNvPr id="51" name="Straight Connector 50"/>
                <p:cNvCxnSpPr/>
                <p:nvPr/>
              </p:nvCxnSpPr>
              <p:spPr>
                <a:xfrm>
                  <a:off x="6243836" y="1521020"/>
                  <a:ext cx="91440" cy="1588"/>
                </a:xfrm>
                <a:prstGeom prst="line">
                  <a:avLst/>
                </a:prstGeom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4" name="Group 59"/>
                <p:cNvGrpSpPr/>
                <p:nvPr/>
              </p:nvGrpSpPr>
              <p:grpSpPr>
                <a:xfrm>
                  <a:off x="1219200" y="1441374"/>
                  <a:ext cx="6629400" cy="3054426"/>
                  <a:chOff x="1219200" y="1136574"/>
                  <a:chExt cx="6629400" cy="3054426"/>
                </a:xfrm>
              </p:grpSpPr>
              <p:grpSp>
                <p:nvGrpSpPr>
                  <p:cNvPr id="55" name="Group 54"/>
                  <p:cNvGrpSpPr/>
                  <p:nvPr/>
                </p:nvGrpSpPr>
                <p:grpSpPr>
                  <a:xfrm>
                    <a:off x="1219200" y="1513742"/>
                    <a:ext cx="6629400" cy="2677258"/>
                    <a:chOff x="457200" y="1600200"/>
                    <a:chExt cx="7924800" cy="3200400"/>
                  </a:xfrm>
                </p:grpSpPr>
                <p:sp>
                  <p:nvSpPr>
                    <p:cNvPr id="61" name="Rectangle 60"/>
                    <p:cNvSpPr/>
                    <p:nvPr/>
                  </p:nvSpPr>
                  <p:spPr>
                    <a:xfrm>
                      <a:off x="457200" y="1600200"/>
                      <a:ext cx="7924800" cy="3200400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grpSp>
                  <p:nvGrpSpPr>
                    <p:cNvPr id="62" name="Group 9"/>
                    <p:cNvGrpSpPr/>
                    <p:nvPr/>
                  </p:nvGrpSpPr>
                  <p:grpSpPr>
                    <a:xfrm>
                      <a:off x="609601" y="1764792"/>
                      <a:ext cx="7429272" cy="2843784"/>
                      <a:chOff x="609601" y="1764792"/>
                      <a:chExt cx="7429272" cy="2843784"/>
                    </a:xfrm>
                  </p:grpSpPr>
                  <p:pic>
                    <p:nvPicPr>
                      <p:cNvPr id="63" name="Picture 62" descr="TPS N-profs 2of3.jpg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00400" y="1822450"/>
                        <a:ext cx="2438400" cy="2782023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64" name="Picture 63" descr="TPS N-profs 1of3.jpg"/>
                      <p:cNvPicPr>
                        <a:picLocks noChangeAspect="1"/>
                      </p:cNvPicPr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9601" y="1764792"/>
                        <a:ext cx="2784125" cy="2843784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65" name="Picture 64" descr="TPS N-profs 3of3.jpg"/>
                      <p:cNvPicPr>
                        <a:picLocks noChangeAspect="1"/>
                      </p:cNvPicPr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00700" y="1822708"/>
                        <a:ext cx="2438173" cy="2781764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sp>
                <p:nvSpPr>
                  <p:cNvPr id="57" name="TextBox 56"/>
                  <p:cNvSpPr txBox="1"/>
                  <p:nvPr/>
                </p:nvSpPr>
                <p:spPr>
                  <a:xfrm>
                    <a:off x="1784440" y="1136574"/>
                    <a:ext cx="1205595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>
                        <a:latin typeface="Times"/>
                        <a:cs typeface="Times"/>
                      </a:rPr>
                      <a:t>TPS </a:t>
                    </a:r>
                    <a:r>
                      <a:rPr lang="en-US" sz="1400" i="1">
                        <a:latin typeface="Times"/>
                        <a:cs typeface="Times"/>
                      </a:rPr>
                      <a:t>N</a:t>
                    </a:r>
                    <a:r>
                      <a:rPr lang="en-US" sz="1400">
                        <a:latin typeface="Times"/>
                        <a:cs typeface="Times"/>
                      </a:rPr>
                      <a:t>(</a:t>
                    </a:r>
                    <a:r>
                      <a:rPr lang="en-US" sz="1400" i="1">
                        <a:latin typeface="Times"/>
                        <a:cs typeface="Times"/>
                      </a:rPr>
                      <a:t>x</a:t>
                    </a:r>
                    <a:r>
                      <a:rPr lang="en-US" sz="1400">
                        <a:latin typeface="Times"/>
                        <a:cs typeface="Times"/>
                      </a:rPr>
                      <a:t>) at </a:t>
                    </a:r>
                    <a:r>
                      <a:rPr lang="en-US" sz="1400" i="1">
                        <a:latin typeface="Times"/>
                        <a:cs typeface="Times"/>
                      </a:rPr>
                      <a:t>z</a:t>
                    </a:r>
                    <a:r>
                      <a:rPr lang="en-US" sz="1400" i="1" baseline="-25000">
                        <a:latin typeface="Times"/>
                        <a:cs typeface="Times"/>
                      </a:rPr>
                      <a:t>i</a:t>
                    </a:r>
                    <a:endParaRPr lang="en-US" sz="1400" i="1">
                      <a:latin typeface="Times"/>
                      <a:cs typeface="Times"/>
                    </a:endParaRPr>
                  </a:p>
                </p:txBody>
              </p:sp>
              <p:sp>
                <p:nvSpPr>
                  <p:cNvPr id="58" name="TextBox 57"/>
                  <p:cNvSpPr txBox="1"/>
                  <p:nvPr/>
                </p:nvSpPr>
                <p:spPr>
                  <a:xfrm>
                    <a:off x="3547575" y="1136574"/>
                    <a:ext cx="1790412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>
                        <a:latin typeface="Times"/>
                        <a:cs typeface="Times"/>
                      </a:rPr>
                      <a:t>TPS </a:t>
                    </a:r>
                    <a:r>
                      <a:rPr lang="en-US" sz="1400" i="1">
                        <a:latin typeface="Times"/>
                        <a:cs typeface="Times"/>
                      </a:rPr>
                      <a:t>N</a:t>
                    </a:r>
                    <a:r>
                      <a:rPr lang="en-US" sz="1400">
                        <a:latin typeface="Times"/>
                        <a:cs typeface="Times"/>
                      </a:rPr>
                      <a:t>(</a:t>
                    </a:r>
                    <a:r>
                      <a:rPr lang="en-US" sz="1400" i="1">
                        <a:latin typeface="Times"/>
                        <a:cs typeface="Times"/>
                      </a:rPr>
                      <a:t>x</a:t>
                    </a:r>
                    <a:r>
                      <a:rPr lang="en-US" sz="1400">
                        <a:latin typeface="Times"/>
                        <a:cs typeface="Times"/>
                      </a:rPr>
                      <a:t>)</a:t>
                    </a:r>
                    <a:r>
                      <a:rPr lang="en-US" sz="1400" i="1">
                        <a:latin typeface="Times"/>
                        <a:cs typeface="Times"/>
                      </a:rPr>
                      <a:t> </a:t>
                    </a:r>
                    <a:r>
                      <a:rPr lang="en-US" sz="1400">
                        <a:latin typeface="Times"/>
                        <a:cs typeface="Times"/>
                      </a:rPr>
                      <a:t>and PC </a:t>
                    </a:r>
                    <a:r>
                      <a:rPr lang="en-US" sz="1400" i="1">
                        <a:latin typeface="Times"/>
                        <a:cs typeface="Times"/>
                      </a:rPr>
                      <a:t>N</a:t>
                    </a:r>
                    <a:r>
                      <a:rPr lang="en-US" sz="1400">
                        <a:latin typeface="Times"/>
                        <a:cs typeface="Times"/>
                      </a:rPr>
                      <a:t>(</a:t>
                    </a:r>
                    <a:r>
                      <a:rPr lang="en-US" sz="1400" i="1">
                        <a:latin typeface="Times"/>
                        <a:cs typeface="Times"/>
                      </a:rPr>
                      <a:t>x</a:t>
                    </a:r>
                    <a:r>
                      <a:rPr lang="en-US" sz="1400">
                        <a:latin typeface="Times"/>
                        <a:cs typeface="Times"/>
                      </a:rPr>
                      <a:t>)</a:t>
                    </a:r>
                  </a:p>
                </p:txBody>
              </p:sp>
              <p:cxnSp>
                <p:nvCxnSpPr>
                  <p:cNvPr id="59" name="Straight Connector 58"/>
                  <p:cNvCxnSpPr/>
                  <p:nvPr/>
                </p:nvCxnSpPr>
                <p:spPr>
                  <a:xfrm>
                    <a:off x="4025466" y="1216223"/>
                    <a:ext cx="91440" cy="1588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0" name="TextBox 59"/>
                  <p:cNvSpPr txBox="1"/>
                  <p:nvPr/>
                </p:nvSpPr>
                <p:spPr>
                  <a:xfrm>
                    <a:off x="5745877" y="1147390"/>
                    <a:ext cx="1871441" cy="32170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>
                        <a:latin typeface="Times"/>
                        <a:cs typeface="Times"/>
                      </a:rPr>
                      <a:t>TPS </a:t>
                    </a:r>
                    <a:r>
                      <a:rPr lang="en-US" sz="1400" i="1">
                        <a:latin typeface="Times"/>
                        <a:cs typeface="Times"/>
                      </a:rPr>
                      <a:t>N</a:t>
                    </a:r>
                    <a:r>
                      <a:rPr lang="en-US" sz="1400">
                        <a:latin typeface="Times"/>
                        <a:cs typeface="Times"/>
                      </a:rPr>
                      <a:t>(</a:t>
                    </a:r>
                    <a:r>
                      <a:rPr lang="en-US" sz="1400" i="1">
                        <a:latin typeface="Times"/>
                        <a:cs typeface="Times"/>
                      </a:rPr>
                      <a:t>x</a:t>
                    </a:r>
                    <a:r>
                      <a:rPr lang="en-US" sz="1400">
                        <a:latin typeface="Times"/>
                        <a:cs typeface="Times"/>
                      </a:rPr>
                      <a:t>)</a:t>
                    </a:r>
                    <a:r>
                      <a:rPr lang="en-US" sz="1400" i="1">
                        <a:latin typeface="Times"/>
                        <a:cs typeface="Times"/>
                      </a:rPr>
                      <a:t> </a:t>
                    </a:r>
                    <a:r>
                      <a:rPr lang="en-US" sz="1400">
                        <a:latin typeface="Times"/>
                        <a:cs typeface="Times"/>
                      </a:rPr>
                      <a:t>and PC </a:t>
                    </a:r>
                    <a:r>
                      <a:rPr lang="en-US" sz="1400" i="1">
                        <a:latin typeface="Times"/>
                        <a:cs typeface="Times"/>
                      </a:rPr>
                      <a:t>N</a:t>
                    </a:r>
                    <a:r>
                      <a:rPr lang="en-US" sz="1400">
                        <a:latin typeface="Times"/>
                        <a:cs typeface="Times"/>
                      </a:rPr>
                      <a:t>(</a:t>
                    </a:r>
                    <a:r>
                      <a:rPr lang="en-US" sz="1400" i="1">
                        <a:latin typeface="Times"/>
                        <a:cs typeface="Times"/>
                      </a:rPr>
                      <a:t>x</a:t>
                    </a:r>
                    <a:r>
                      <a:rPr lang="en-US" sz="1400">
                        <a:latin typeface="Times"/>
                        <a:cs typeface="Times"/>
                      </a:rPr>
                      <a:t>)</a:t>
                    </a:r>
                  </a:p>
                </p:txBody>
              </p:sp>
            </p:grpSp>
          </p:grpSp>
          <p:sp>
            <p:nvSpPr>
              <p:cNvPr id="47" name="TextBox 46"/>
              <p:cNvSpPr txBox="1"/>
              <p:nvPr/>
            </p:nvSpPr>
            <p:spPr>
              <a:xfrm>
                <a:off x="3945818" y="1851722"/>
                <a:ext cx="1577905" cy="4825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i="1">
                    <a:solidFill>
                      <a:srgbClr val="FF0000"/>
                    </a:solidFill>
                    <a:latin typeface="Times"/>
                    <a:cs typeface="Times"/>
                  </a:rPr>
                  <a:t>if r</a:t>
                </a:r>
                <a:r>
                  <a:rPr lang="en-US" sz="1200" baseline="-25000">
                    <a:solidFill>
                      <a:srgbClr val="FF0000"/>
                    </a:solidFill>
                    <a:latin typeface="Times"/>
                    <a:cs typeface="Times"/>
                  </a:rPr>
                  <a:t>0</a:t>
                </a:r>
                <a:r>
                  <a:rPr lang="en-US" sz="1200">
                    <a:solidFill>
                      <a:srgbClr val="FF0000"/>
                    </a:solidFill>
                    <a:latin typeface="Times"/>
                    <a:cs typeface="Times"/>
                  </a:rPr>
                  <a:t>(TPS)=</a:t>
                </a:r>
                <a:r>
                  <a:rPr lang="en-US" sz="1200" i="1">
                    <a:solidFill>
                      <a:srgbClr val="FF0000"/>
                    </a:solidFill>
                    <a:latin typeface="Times"/>
                    <a:cs typeface="Times"/>
                  </a:rPr>
                  <a:t>r</a:t>
                </a:r>
                <a:r>
                  <a:rPr lang="en-US" sz="1200" baseline="-25000">
                    <a:solidFill>
                      <a:srgbClr val="FF0000"/>
                    </a:solidFill>
                    <a:latin typeface="Times"/>
                    <a:cs typeface="Times"/>
                  </a:rPr>
                  <a:t>0</a:t>
                </a:r>
                <a:r>
                  <a:rPr lang="en-US" sz="1200">
                    <a:solidFill>
                      <a:srgbClr val="FF0000"/>
                    </a:solidFill>
                    <a:latin typeface="Times"/>
                    <a:cs typeface="Times"/>
                  </a:rPr>
                  <a:t>(PC):</a:t>
                </a:r>
                <a:endParaRPr lang="en-US" sz="1200" baseline="-25000">
                  <a:solidFill>
                    <a:srgbClr val="FF0000"/>
                  </a:solidFill>
                  <a:latin typeface="Times"/>
                  <a:cs typeface="Times"/>
                </a:endParaRPr>
              </a:p>
              <a:p>
                <a:r>
                  <a:rPr lang="en-US" sz="1200" i="1">
                    <a:solidFill>
                      <a:srgbClr val="FF0000"/>
                    </a:solidFill>
                    <a:latin typeface="Times"/>
                    <a:cs typeface="Times"/>
                  </a:rPr>
                  <a:t>TPS broader, same p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5937033" y="1856389"/>
                <a:ext cx="1521715" cy="4825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i="1">
                    <a:solidFill>
                      <a:srgbClr val="FF0000"/>
                    </a:solidFill>
                    <a:latin typeface="Times"/>
                    <a:cs typeface="Times"/>
                  </a:rPr>
                  <a:t>if r</a:t>
                </a:r>
                <a:r>
                  <a:rPr lang="en-US" sz="1200" baseline="-25000">
                    <a:solidFill>
                      <a:srgbClr val="FF0000"/>
                    </a:solidFill>
                    <a:latin typeface="Times"/>
                    <a:cs typeface="Times"/>
                  </a:rPr>
                  <a:t>0</a:t>
                </a:r>
                <a:r>
                  <a:rPr lang="en-US" sz="1200">
                    <a:solidFill>
                      <a:srgbClr val="FF0000"/>
                    </a:solidFill>
                    <a:latin typeface="Times"/>
                    <a:cs typeface="Times"/>
                  </a:rPr>
                  <a:t>(TPS)=</a:t>
                </a:r>
                <a:r>
                  <a:rPr lang="en-US" sz="1200" i="1">
                    <a:solidFill>
                      <a:srgbClr val="FF0000"/>
                    </a:solidFill>
                    <a:latin typeface="Times"/>
                    <a:cs typeface="Times"/>
                  </a:rPr>
                  <a:t>r</a:t>
                </a:r>
                <a:r>
                  <a:rPr lang="en-US" sz="1200" baseline="-25000">
                    <a:solidFill>
                      <a:srgbClr val="FF0000"/>
                    </a:solidFill>
                    <a:latin typeface="Times"/>
                    <a:cs typeface="Times"/>
                  </a:rPr>
                  <a:t>0</a:t>
                </a:r>
                <a:r>
                  <a:rPr lang="en-US" sz="1200">
                    <a:solidFill>
                      <a:srgbClr val="FF0000"/>
                    </a:solidFill>
                    <a:latin typeface="Times"/>
                    <a:cs typeface="Times"/>
                  </a:rPr>
                  <a:t>(PC)/2:</a:t>
                </a:r>
                <a:endParaRPr lang="en-US" sz="1200" baseline="-25000">
                  <a:solidFill>
                    <a:srgbClr val="FF0000"/>
                  </a:solidFill>
                  <a:latin typeface="Times"/>
                  <a:cs typeface="Times"/>
                </a:endParaRPr>
              </a:p>
              <a:p>
                <a:r>
                  <a:rPr lang="en-US" sz="1200" i="1">
                    <a:solidFill>
                      <a:srgbClr val="FF0000"/>
                    </a:solidFill>
                    <a:latin typeface="Times"/>
                    <a:cs typeface="Times"/>
                  </a:rPr>
                  <a:t>same width, same p</a:t>
                </a:r>
              </a:p>
            </p:txBody>
          </p:sp>
        </p:grpSp>
        <p:sp>
          <p:nvSpPr>
            <p:cNvPr id="42" name="Rectangle 41"/>
            <p:cNvSpPr/>
            <p:nvPr/>
          </p:nvSpPr>
          <p:spPr>
            <a:xfrm>
              <a:off x="4572000" y="4343400"/>
              <a:ext cx="909986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6446520" y="4495800"/>
              <a:ext cx="757586" cy="304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50392" y="314980"/>
            <a:ext cx="7874046" cy="523220"/>
            <a:chOff x="850392" y="283464"/>
            <a:chExt cx="7874046" cy="523220"/>
          </a:xfrm>
        </p:grpSpPr>
        <p:sp>
          <p:nvSpPr>
            <p:cNvPr id="4" name="TextBox 3"/>
            <p:cNvSpPr txBox="1"/>
            <p:nvPr/>
          </p:nvSpPr>
          <p:spPr>
            <a:xfrm>
              <a:off x="850392" y="283464"/>
              <a:ext cx="787404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>
                  <a:latin typeface="Times"/>
                  <a:cs typeface="Times"/>
                </a:rPr>
                <a:t>2D models:  </a:t>
              </a:r>
              <a:r>
                <a:rPr lang="en-US" sz="2800" i="1">
                  <a:latin typeface="Times"/>
                  <a:cs typeface="Times"/>
                </a:rPr>
                <a:t>N-</a:t>
              </a:r>
              <a:r>
                <a:rPr lang="en-US" sz="2800">
                  <a:latin typeface="Times"/>
                  <a:cs typeface="Times"/>
                </a:rPr>
                <a:t> profiles resemble Plummer </a:t>
              </a:r>
              <a:r>
                <a:rPr lang="en-US" sz="2800" i="1">
                  <a:latin typeface="Times"/>
                  <a:cs typeface="Times"/>
                </a:rPr>
                <a:t>N-</a:t>
              </a:r>
              <a:r>
                <a:rPr lang="en-US" sz="2800">
                  <a:latin typeface="Times"/>
                  <a:cs typeface="Times"/>
                </a:rPr>
                <a:t>profiles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2819400" y="381000"/>
              <a:ext cx="228600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7616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228600"/>
            <a:ext cx="81119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latin typeface="Times"/>
                <a:cs typeface="Times"/>
              </a:rPr>
              <a:t>2D models: </a:t>
            </a:r>
            <a:r>
              <a:rPr lang="en-US" sz="2800" i="1">
                <a:latin typeface="Times"/>
                <a:cs typeface="Times"/>
              </a:rPr>
              <a:t>N</a:t>
            </a:r>
            <a:r>
              <a:rPr lang="en-US" sz="2800">
                <a:latin typeface="Times"/>
                <a:cs typeface="Times"/>
              </a:rPr>
              <a:t>-pdfs can be pole-free, 1D models cannot</a:t>
            </a:r>
            <a:endParaRPr lang="en-US">
              <a:latin typeface="Times"/>
              <a:cs typeface="Times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685801" y="1216223"/>
            <a:ext cx="7162799" cy="2365177"/>
            <a:chOff x="685801" y="1140023"/>
            <a:chExt cx="7162799" cy="2365177"/>
          </a:xfrm>
        </p:grpSpPr>
        <p:grpSp>
          <p:nvGrpSpPr>
            <p:cNvPr id="2" name="Group 75"/>
            <p:cNvGrpSpPr/>
            <p:nvPr/>
          </p:nvGrpSpPr>
          <p:grpSpPr>
            <a:xfrm>
              <a:off x="685801" y="1140023"/>
              <a:ext cx="7162799" cy="2365177"/>
              <a:chOff x="685801" y="1020201"/>
              <a:chExt cx="7162799" cy="2365177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2971800" y="1020201"/>
                <a:ext cx="4876800" cy="2365177"/>
                <a:chOff x="1147129" y="2913452"/>
                <a:chExt cx="3362464" cy="1630747"/>
              </a:xfrm>
            </p:grpSpPr>
            <p:grpSp>
              <p:nvGrpSpPr>
                <p:cNvPr id="5" name="Group 62"/>
                <p:cNvGrpSpPr/>
                <p:nvPr/>
              </p:nvGrpSpPr>
              <p:grpSpPr>
                <a:xfrm>
                  <a:off x="1147129" y="2913452"/>
                  <a:ext cx="3362464" cy="1630747"/>
                  <a:chOff x="1004597" y="2684852"/>
                  <a:chExt cx="3362464" cy="1630747"/>
                </a:xfrm>
              </p:grpSpPr>
              <p:pic>
                <p:nvPicPr>
                  <p:cNvPr id="11" name="Picture 10" descr="N-pdf illustrate pole.jpg"/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3286786" y="2955990"/>
                    <a:ext cx="1080275" cy="1066800"/>
                  </a:xfrm>
                  <a:prstGeom prst="rect">
                    <a:avLst/>
                  </a:prstGeom>
                </p:spPr>
              </p:pic>
              <p:grpSp>
                <p:nvGrpSpPr>
                  <p:cNvPr id="7" name="Group 54"/>
                  <p:cNvGrpSpPr/>
                  <p:nvPr/>
                </p:nvGrpSpPr>
                <p:grpSpPr>
                  <a:xfrm>
                    <a:off x="1004597" y="2684852"/>
                    <a:ext cx="1943925" cy="1536579"/>
                    <a:chOff x="1184586" y="2684852"/>
                    <a:chExt cx="1943925" cy="1536579"/>
                  </a:xfrm>
                </p:grpSpPr>
                <p:grpSp>
                  <p:nvGrpSpPr>
                    <p:cNvPr id="8" name="Group 19"/>
                    <p:cNvGrpSpPr/>
                    <p:nvPr/>
                  </p:nvGrpSpPr>
                  <p:grpSpPr>
                    <a:xfrm>
                      <a:off x="1495542" y="2955990"/>
                      <a:ext cx="1351446" cy="1066800"/>
                      <a:chOff x="1219200" y="2514600"/>
                      <a:chExt cx="3200393" cy="2438025"/>
                    </a:xfrm>
                  </p:grpSpPr>
                  <p:pic>
                    <p:nvPicPr>
                      <p:cNvPr id="25" name="Picture 24" descr="N profile illustrating pole.jpg"/>
                      <p:cNvPicPr>
                        <a:picLocks noChangeAspect="1"/>
                      </p:cNvPicPr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19200" y="2514600"/>
                        <a:ext cx="2286000" cy="2438025"/>
                      </a:xfrm>
                      <a:prstGeom prst="rect">
                        <a:avLst/>
                      </a:prstGeom>
                    </p:spPr>
                  </p:pic>
                  <p:grpSp>
                    <p:nvGrpSpPr>
                      <p:cNvPr id="9" name="Group 16"/>
                      <p:cNvGrpSpPr/>
                      <p:nvPr/>
                    </p:nvGrpSpPr>
                    <p:grpSpPr>
                      <a:xfrm>
                        <a:off x="3505198" y="2819400"/>
                        <a:ext cx="914395" cy="1578864"/>
                        <a:chOff x="3505198" y="2819400"/>
                        <a:chExt cx="914395" cy="1578864"/>
                      </a:xfrm>
                    </p:grpSpPr>
                    <p:sp>
                      <p:nvSpPr>
                        <p:cNvPr id="27" name="Rectangle 26"/>
                        <p:cNvSpPr/>
                        <p:nvPr/>
                      </p:nvSpPr>
                      <p:spPr>
                        <a:xfrm>
                          <a:off x="3505198" y="2819400"/>
                          <a:ext cx="914395" cy="207264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bg1"/>
                          </a:solidFill>
                        </a:ln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8" name="Rectangle 27"/>
                        <p:cNvSpPr/>
                        <p:nvPr/>
                      </p:nvSpPr>
                      <p:spPr>
                        <a:xfrm>
                          <a:off x="3505200" y="3048000"/>
                          <a:ext cx="457200" cy="207264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bg1"/>
                          </a:solidFill>
                        </a:ln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9" name="Rectangle 28"/>
                        <p:cNvSpPr/>
                        <p:nvPr/>
                      </p:nvSpPr>
                      <p:spPr>
                        <a:xfrm>
                          <a:off x="3505200" y="3276600"/>
                          <a:ext cx="365759" cy="207264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bg1"/>
                          </a:solidFill>
                        </a:ln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0" name="Rectangle 29"/>
                        <p:cNvSpPr/>
                        <p:nvPr/>
                      </p:nvSpPr>
                      <p:spPr>
                        <a:xfrm>
                          <a:off x="3505200" y="3505200"/>
                          <a:ext cx="274319" cy="207264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bg1"/>
                          </a:solidFill>
                        </a:ln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1" name="Rectangle 30"/>
                        <p:cNvSpPr/>
                        <p:nvPr/>
                      </p:nvSpPr>
                      <p:spPr>
                        <a:xfrm>
                          <a:off x="3505200" y="3733800"/>
                          <a:ext cx="274319" cy="207264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bg1"/>
                          </a:solidFill>
                        </a:ln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2" name="Rectangle 31"/>
                        <p:cNvSpPr/>
                        <p:nvPr/>
                      </p:nvSpPr>
                      <p:spPr>
                        <a:xfrm>
                          <a:off x="3505200" y="3962400"/>
                          <a:ext cx="274319" cy="207264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bg1"/>
                          </a:solidFill>
                        </a:ln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3" name="Rectangle 32"/>
                        <p:cNvSpPr/>
                        <p:nvPr/>
                      </p:nvSpPr>
                      <p:spPr>
                        <a:xfrm>
                          <a:off x="3505200" y="4191000"/>
                          <a:ext cx="274319" cy="207264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bg1"/>
                          </a:solidFill>
                        </a:ln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</p:grpSp>
                </p:grpSp>
                <p:cxnSp>
                  <p:nvCxnSpPr>
                    <p:cNvPr id="21" name="Straight Connector 20"/>
                    <p:cNvCxnSpPr>
                      <a:cxnSpLocks noChangeAspect="1"/>
                      <a:endCxn id="27" idx="0"/>
                    </p:cNvCxnSpPr>
                    <p:nvPr/>
                  </p:nvCxnSpPr>
                  <p:spPr>
                    <a:xfrm rot="16200000" flipH="1">
                      <a:off x="2512779" y="2962391"/>
                      <a:ext cx="190890" cy="63046"/>
                    </a:xfrm>
                    <a:prstGeom prst="line">
                      <a:avLst/>
                    </a:prstGeom>
                    <a:ln>
                      <a:solidFill>
                        <a:srgbClr val="FFFF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2" name="TextBox 21"/>
                    <p:cNvSpPr txBox="1"/>
                    <p:nvPr/>
                  </p:nvSpPr>
                  <p:spPr>
                    <a:xfrm>
                      <a:off x="1184586" y="3121225"/>
                      <a:ext cx="361337" cy="21220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 i="1">
                          <a:latin typeface="Times"/>
                          <a:cs typeface="Times"/>
                        </a:rPr>
                        <a:t>N</a:t>
                      </a:r>
                      <a:r>
                        <a:rPr lang="en-US" sz="1400">
                          <a:latin typeface="Times"/>
                          <a:cs typeface="Times"/>
                        </a:rPr>
                        <a:t>(</a:t>
                      </a:r>
                      <a:r>
                        <a:rPr lang="en-US" sz="1400" i="1">
                          <a:latin typeface="Times"/>
                          <a:cs typeface="Times"/>
                        </a:rPr>
                        <a:t>b</a:t>
                      </a:r>
                      <a:r>
                        <a:rPr lang="en-US" sz="1400">
                          <a:latin typeface="Times"/>
                          <a:cs typeface="Times"/>
                        </a:rPr>
                        <a:t>)</a:t>
                      </a:r>
                    </a:p>
                  </p:txBody>
                </p:sp>
                <p:sp>
                  <p:nvSpPr>
                    <p:cNvPr id="23" name="TextBox 22"/>
                    <p:cNvSpPr txBox="1"/>
                    <p:nvPr/>
                  </p:nvSpPr>
                  <p:spPr>
                    <a:xfrm>
                      <a:off x="1665008" y="4030445"/>
                      <a:ext cx="693207" cy="19098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200">
                          <a:latin typeface="Times"/>
                          <a:cs typeface="Times"/>
                        </a:rPr>
                        <a:t>proj. radius </a:t>
                      </a:r>
                      <a:r>
                        <a:rPr lang="en-US" sz="1200" i="1">
                          <a:latin typeface="Times"/>
                          <a:cs typeface="Times"/>
                        </a:rPr>
                        <a:t>b</a:t>
                      </a:r>
                      <a:endParaRPr lang="en-US" sz="1200">
                        <a:latin typeface="Times"/>
                        <a:cs typeface="Times"/>
                      </a:endParaRPr>
                    </a:p>
                  </p:txBody>
                </p:sp>
                <p:sp>
                  <p:nvSpPr>
                    <p:cNvPr id="24" name="TextBox 23"/>
                    <p:cNvSpPr txBox="1"/>
                    <p:nvPr/>
                  </p:nvSpPr>
                  <p:spPr>
                    <a:xfrm>
                      <a:off x="2376912" y="2684852"/>
                      <a:ext cx="751599" cy="21220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>
                          <a:latin typeface="Times"/>
                          <a:cs typeface="Times"/>
                        </a:rPr>
                        <a:t>pole in </a:t>
                      </a:r>
                      <a:r>
                        <a:rPr lang="en-US" sz="1400" i="1">
                          <a:latin typeface="Times"/>
                          <a:cs typeface="Times"/>
                        </a:rPr>
                        <a:t>p</a:t>
                      </a:r>
                      <a:r>
                        <a:rPr lang="en-US" sz="1400">
                          <a:latin typeface="Times"/>
                          <a:cs typeface="Times"/>
                        </a:rPr>
                        <a:t>(</a:t>
                      </a:r>
                      <a:r>
                        <a:rPr lang="en-US" sz="1400" i="1">
                          <a:latin typeface="Times"/>
                          <a:cs typeface="Times"/>
                        </a:rPr>
                        <a:t>N</a:t>
                      </a:r>
                      <a:r>
                        <a:rPr lang="en-US" sz="1400">
                          <a:latin typeface="Times"/>
                          <a:cs typeface="Times"/>
                        </a:rPr>
                        <a:t>)</a:t>
                      </a:r>
                      <a:endParaRPr lang="en-US" sz="1400" i="1">
                        <a:latin typeface="Times"/>
                        <a:cs typeface="Times"/>
                      </a:endParaRPr>
                    </a:p>
                  </p:txBody>
                </p:sp>
              </p:grpSp>
              <p:sp>
                <p:nvSpPr>
                  <p:cNvPr id="13" name="TextBox 12"/>
                  <p:cNvSpPr txBox="1"/>
                  <p:nvPr/>
                </p:nvSpPr>
                <p:spPr>
                  <a:xfrm>
                    <a:off x="2766861" y="3048000"/>
                    <a:ext cx="613150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200">
                        <a:latin typeface="Times"/>
                        <a:cs typeface="Times"/>
                      </a:rPr>
                      <a:t>log</a:t>
                    </a:r>
                  </a:p>
                  <a:p>
                    <a:pPr algn="ctr"/>
                    <a:r>
                      <a:rPr lang="en-US" sz="1200" i="1">
                        <a:latin typeface="Times"/>
                        <a:cs typeface="Times"/>
                      </a:rPr>
                      <a:t>Np(N)</a:t>
                    </a:r>
                  </a:p>
                </p:txBody>
              </p:sp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3736599" y="4038600"/>
                    <a:ext cx="530915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>
                        <a:latin typeface="Times"/>
                        <a:cs typeface="Times"/>
                      </a:rPr>
                      <a:t>log </a:t>
                    </a:r>
                    <a:r>
                      <a:rPr lang="en-US" sz="1200" i="1">
                        <a:latin typeface="Times"/>
                        <a:cs typeface="Times"/>
                      </a:rPr>
                      <a:t>N</a:t>
                    </a:r>
                    <a:endParaRPr lang="en-US" sz="1200">
                      <a:latin typeface="Times"/>
                      <a:cs typeface="Times"/>
                    </a:endParaRPr>
                  </a:p>
                </p:txBody>
              </p:sp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3380010" y="2716980"/>
                    <a:ext cx="864403" cy="21220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i="1">
                        <a:latin typeface="Times"/>
                        <a:cs typeface="Times"/>
                      </a:rPr>
                      <a:t>N</a:t>
                    </a:r>
                    <a:r>
                      <a:rPr lang="en-US" sz="1400">
                        <a:latin typeface="Times"/>
                        <a:cs typeface="Times"/>
                      </a:rPr>
                      <a:t>-pdf = </a:t>
                    </a:r>
                    <a:r>
                      <a:rPr lang="en-US" sz="1400" i="1">
                        <a:latin typeface="Times"/>
                        <a:cs typeface="Times"/>
                      </a:rPr>
                      <a:t>Np(N)</a:t>
                    </a:r>
                    <a:endParaRPr lang="en-US" sz="1400">
                      <a:latin typeface="Times"/>
                      <a:cs typeface="Times"/>
                    </a:endParaRPr>
                  </a:p>
                </p:txBody>
              </p:sp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3841676" y="3092907"/>
                    <a:ext cx="449612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>
                        <a:solidFill>
                          <a:schemeClr val="bg1"/>
                        </a:solidFill>
                        <a:latin typeface="Times"/>
                        <a:cs typeface="Times"/>
                      </a:rPr>
                      <a:t>pole</a:t>
                    </a:r>
                  </a:p>
                </p:txBody>
              </p:sp>
            </p:grpSp>
            <p:sp>
              <p:nvSpPr>
                <p:cNvPr id="6" name="TextBox 5"/>
                <p:cNvSpPr txBox="1"/>
                <p:nvPr/>
              </p:nvSpPr>
              <p:spPr>
                <a:xfrm>
                  <a:off x="1578997" y="3651044"/>
                  <a:ext cx="516369" cy="3183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>
                      <a:solidFill>
                        <a:schemeClr val="bg1"/>
                      </a:solidFill>
                      <a:latin typeface="Times"/>
                      <a:cs typeface="Times"/>
                    </a:rPr>
                    <a:t>Plummer</a:t>
                  </a:r>
                </a:p>
                <a:p>
                  <a:r>
                    <a:rPr lang="en-US" sz="1200">
                      <a:solidFill>
                        <a:schemeClr val="bg1"/>
                      </a:solidFill>
                      <a:latin typeface="Times"/>
                      <a:cs typeface="Times"/>
                    </a:rPr>
                    <a:t>cyl  </a:t>
                  </a:r>
                  <a:r>
                    <a:rPr lang="en-US" sz="1200" i="1">
                      <a:solidFill>
                        <a:schemeClr val="bg1"/>
                      </a:solidFill>
                      <a:latin typeface="Times"/>
                      <a:cs typeface="Times"/>
                    </a:rPr>
                    <a:t>p</a:t>
                  </a:r>
                  <a:r>
                    <a:rPr lang="en-US" sz="1200">
                      <a:solidFill>
                        <a:schemeClr val="bg1"/>
                      </a:solidFill>
                      <a:latin typeface="Times"/>
                      <a:cs typeface="Times"/>
                    </a:rPr>
                    <a:t>=2</a:t>
                  </a:r>
                  <a:endParaRPr lang="en-US" sz="1200" i="1">
                    <a:solidFill>
                      <a:schemeClr val="bg1"/>
                    </a:solidFill>
                    <a:latin typeface="Times"/>
                    <a:cs typeface="Times"/>
                  </a:endParaRPr>
                </a:p>
              </p:txBody>
            </p:sp>
          </p:grpSp>
          <p:grpSp>
            <p:nvGrpSpPr>
              <p:cNvPr id="10" name="Group 74"/>
              <p:cNvGrpSpPr/>
              <p:nvPr/>
            </p:nvGrpSpPr>
            <p:grpSpPr>
              <a:xfrm>
                <a:off x="685801" y="1447059"/>
                <a:ext cx="2057399" cy="1524741"/>
                <a:chOff x="685801" y="1447800"/>
                <a:chExt cx="2057399" cy="1524741"/>
              </a:xfrm>
            </p:grpSpPr>
            <p:sp>
              <p:nvSpPr>
                <p:cNvPr id="51" name="TextBox 50"/>
                <p:cNvSpPr txBox="1"/>
                <p:nvPr/>
              </p:nvSpPr>
              <p:spPr>
                <a:xfrm>
                  <a:off x="852939" y="1447800"/>
                  <a:ext cx="1890261" cy="73866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>
                      <a:latin typeface="Times"/>
                      <a:cs typeface="Times"/>
                    </a:rPr>
                    <a:t>1D   PC, TPC</a:t>
                  </a:r>
                </a:p>
                <a:p>
                  <a:r>
                    <a:rPr lang="en-US" sz="1400">
                      <a:latin typeface="Times"/>
                      <a:cs typeface="Times"/>
                    </a:rPr>
                    <a:t>axially uniform </a:t>
                  </a:r>
                </a:p>
                <a:p>
                  <a:r>
                    <a:rPr lang="en-US" sz="1400">
                      <a:solidFill>
                        <a:srgbClr val="FFFF00"/>
                      </a:solidFill>
                      <a:latin typeface="Times"/>
                      <a:cs typeface="Times"/>
                    </a:rPr>
                    <a:t>every slice has same </a:t>
                  </a:r>
                  <a:r>
                    <a:rPr lang="en-US" sz="1400" i="1">
                      <a:solidFill>
                        <a:srgbClr val="FFFF00"/>
                      </a:solidFill>
                      <a:latin typeface="Times"/>
                      <a:cs typeface="Times"/>
                    </a:rPr>
                    <a:t>N</a:t>
                  </a:r>
                  <a:r>
                    <a:rPr lang="en-US" sz="1400" baseline="-25000">
                      <a:solidFill>
                        <a:srgbClr val="FFFF00"/>
                      </a:solidFill>
                      <a:latin typeface="Times"/>
                      <a:cs typeface="Times"/>
                    </a:rPr>
                    <a:t>0</a:t>
                  </a:r>
                  <a:endParaRPr lang="en-US" sz="1400">
                    <a:solidFill>
                      <a:srgbClr val="FFFF00"/>
                    </a:solidFill>
                    <a:latin typeface="Times"/>
                    <a:cs typeface="Times"/>
                  </a:endParaRPr>
                </a:p>
              </p:txBody>
            </p:sp>
            <p:grpSp>
              <p:nvGrpSpPr>
                <p:cNvPr id="12" name="Group 56"/>
                <p:cNvGrpSpPr/>
                <p:nvPr/>
              </p:nvGrpSpPr>
              <p:grpSpPr>
                <a:xfrm>
                  <a:off x="685801" y="2286000"/>
                  <a:ext cx="1792124" cy="686541"/>
                  <a:chOff x="582628" y="3164821"/>
                  <a:chExt cx="3506135" cy="1343157"/>
                </a:xfrm>
              </p:grpSpPr>
              <p:grpSp>
                <p:nvGrpSpPr>
                  <p:cNvPr id="15" name="Group 53"/>
                  <p:cNvGrpSpPr/>
                  <p:nvPr/>
                </p:nvGrpSpPr>
                <p:grpSpPr>
                  <a:xfrm>
                    <a:off x="914400" y="3200400"/>
                    <a:ext cx="3174363" cy="1307578"/>
                    <a:chOff x="228601" y="3200400"/>
                    <a:chExt cx="3174363" cy="1307578"/>
                  </a:xfrm>
                </p:grpSpPr>
                <p:pic>
                  <p:nvPicPr>
                    <p:cNvPr id="49" name="Picture 48" descr="coin stack.png"/>
                    <p:cNvPicPr>
                      <a:picLocks noChangeAspect="1"/>
                    </p:cNvPicPr>
                    <p:nvPr/>
                  </p:nvPicPr>
                  <p:blipFill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      </a:ext>
                      </a:extLst>
                    </a:blip>
                    <a:srcRect l="22999" t="5999" r="18540" b="7393"/>
                    <a:stretch/>
                  </p:blipFill>
                  <p:spPr>
                    <a:xfrm rot="5400000">
                      <a:off x="1106557" y="2436115"/>
                      <a:ext cx="1105531" cy="28614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  <p:sp>
                  <p:nvSpPr>
                    <p:cNvPr id="50" name="Moon 49"/>
                    <p:cNvSpPr/>
                    <p:nvPr/>
                  </p:nvSpPr>
                  <p:spPr>
                    <a:xfrm rot="10800000">
                      <a:off x="2743201" y="3200400"/>
                      <a:ext cx="659763" cy="1307578"/>
                    </a:xfrm>
                    <a:prstGeom prst="moon">
                      <a:avLst/>
                    </a:prstGeom>
                    <a:solidFill>
                      <a:srgbClr val="385697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56" name="Moon 55"/>
                  <p:cNvSpPr/>
                  <p:nvPr/>
                </p:nvSpPr>
                <p:spPr>
                  <a:xfrm rot="11064231" flipH="1">
                    <a:off x="582628" y="3164821"/>
                    <a:ext cx="659763" cy="1307578"/>
                  </a:xfrm>
                  <a:prstGeom prst="moon">
                    <a:avLst/>
                  </a:prstGeom>
                  <a:solidFill>
                    <a:srgbClr val="385698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sp>
          <p:nvSpPr>
            <p:cNvPr id="77" name="TextBox 76"/>
            <p:cNvSpPr txBox="1"/>
            <p:nvPr/>
          </p:nvSpPr>
          <p:spPr>
            <a:xfrm>
              <a:off x="3429000" y="1140023"/>
              <a:ext cx="11508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       N-</a:t>
              </a:r>
              <a:r>
                <a:rPr lang="en-US" sz="1400">
                  <a:latin typeface="Times"/>
                  <a:cs typeface="Times"/>
                </a:rPr>
                <a:t>profile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874285" y="2633990"/>
              <a:ext cx="83887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solidFill>
                    <a:schemeClr val="bg1"/>
                  </a:solidFill>
                  <a:latin typeface="Times"/>
                  <a:cs typeface="Times"/>
                </a:rPr>
                <a:t>Fischera 14</a:t>
              </a:r>
            </a:p>
          </p:txBody>
        </p:sp>
      </p:grpSp>
      <p:cxnSp>
        <p:nvCxnSpPr>
          <p:cNvPr id="41" name="Straight Connector 40"/>
          <p:cNvCxnSpPr>
            <a:cxnSpLocks/>
            <a:stCxn id="18" idx="3"/>
          </p:cNvCxnSpPr>
          <p:nvPr/>
        </p:nvCxnSpPr>
        <p:spPr>
          <a:xfrm flipH="1" flipV="1">
            <a:off x="7531408" y="1987497"/>
            <a:ext cx="109728" cy="0"/>
          </a:xfrm>
          <a:prstGeom prst="line">
            <a:avLst/>
          </a:prstGeom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9886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228600"/>
            <a:ext cx="81119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latin typeface="Times"/>
                <a:cs typeface="Times"/>
              </a:rPr>
              <a:t>2D models: </a:t>
            </a:r>
            <a:r>
              <a:rPr lang="en-US" sz="2800" i="1">
                <a:latin typeface="Times"/>
                <a:cs typeface="Times"/>
              </a:rPr>
              <a:t>N</a:t>
            </a:r>
            <a:r>
              <a:rPr lang="en-US" sz="2800">
                <a:latin typeface="Times"/>
                <a:cs typeface="Times"/>
              </a:rPr>
              <a:t>-pdfs can be pole-free, 1D models cannot</a:t>
            </a:r>
            <a:endParaRPr lang="en-US">
              <a:latin typeface="Times"/>
              <a:cs typeface="Times"/>
            </a:endParaRPr>
          </a:p>
        </p:txBody>
      </p:sp>
      <p:grpSp>
        <p:nvGrpSpPr>
          <p:cNvPr id="2" name="Group 39"/>
          <p:cNvGrpSpPr/>
          <p:nvPr/>
        </p:nvGrpSpPr>
        <p:grpSpPr>
          <a:xfrm>
            <a:off x="685801" y="1216223"/>
            <a:ext cx="7162799" cy="2365177"/>
            <a:chOff x="685801" y="1140023"/>
            <a:chExt cx="7162799" cy="2365177"/>
          </a:xfrm>
        </p:grpSpPr>
        <p:grpSp>
          <p:nvGrpSpPr>
            <p:cNvPr id="3" name="Group 75"/>
            <p:cNvGrpSpPr/>
            <p:nvPr/>
          </p:nvGrpSpPr>
          <p:grpSpPr>
            <a:xfrm>
              <a:off x="685801" y="1140023"/>
              <a:ext cx="7162799" cy="2365177"/>
              <a:chOff x="685801" y="1020201"/>
              <a:chExt cx="7162799" cy="2365177"/>
            </a:xfrm>
          </p:grpSpPr>
          <p:grpSp>
            <p:nvGrpSpPr>
              <p:cNvPr id="5" name="Group 2"/>
              <p:cNvGrpSpPr/>
              <p:nvPr/>
            </p:nvGrpSpPr>
            <p:grpSpPr>
              <a:xfrm>
                <a:off x="2971800" y="1020201"/>
                <a:ext cx="4876800" cy="2365177"/>
                <a:chOff x="1147129" y="2913452"/>
                <a:chExt cx="3362464" cy="1630747"/>
              </a:xfrm>
            </p:grpSpPr>
            <p:grpSp>
              <p:nvGrpSpPr>
                <p:cNvPr id="7" name="Group 62"/>
                <p:cNvGrpSpPr/>
                <p:nvPr/>
              </p:nvGrpSpPr>
              <p:grpSpPr>
                <a:xfrm>
                  <a:off x="1147129" y="2913452"/>
                  <a:ext cx="3362464" cy="1630747"/>
                  <a:chOff x="1004597" y="2684852"/>
                  <a:chExt cx="3362464" cy="1630747"/>
                </a:xfrm>
              </p:grpSpPr>
              <p:pic>
                <p:nvPicPr>
                  <p:cNvPr id="11" name="Picture 10" descr="N-pdf illustrate pole.jpg"/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3286786" y="2955990"/>
                    <a:ext cx="1080275" cy="1066800"/>
                  </a:xfrm>
                  <a:prstGeom prst="rect">
                    <a:avLst/>
                  </a:prstGeom>
                </p:spPr>
              </p:pic>
              <p:grpSp>
                <p:nvGrpSpPr>
                  <p:cNvPr id="8" name="Group 54"/>
                  <p:cNvGrpSpPr/>
                  <p:nvPr/>
                </p:nvGrpSpPr>
                <p:grpSpPr>
                  <a:xfrm>
                    <a:off x="1004597" y="2684852"/>
                    <a:ext cx="1943925" cy="1536579"/>
                    <a:chOff x="1184586" y="2684852"/>
                    <a:chExt cx="1943925" cy="1536579"/>
                  </a:xfrm>
                </p:grpSpPr>
                <p:grpSp>
                  <p:nvGrpSpPr>
                    <p:cNvPr id="9" name="Group 19"/>
                    <p:cNvGrpSpPr/>
                    <p:nvPr/>
                  </p:nvGrpSpPr>
                  <p:grpSpPr>
                    <a:xfrm>
                      <a:off x="1495542" y="2955990"/>
                      <a:ext cx="1351446" cy="1066800"/>
                      <a:chOff x="1219200" y="2514600"/>
                      <a:chExt cx="3200393" cy="2438025"/>
                    </a:xfrm>
                  </p:grpSpPr>
                  <p:pic>
                    <p:nvPicPr>
                      <p:cNvPr id="25" name="Picture 24" descr="N profile illustrating pole.jpg"/>
                      <p:cNvPicPr>
                        <a:picLocks noChangeAspect="1"/>
                      </p:cNvPicPr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19200" y="2514600"/>
                        <a:ext cx="2286000" cy="2438025"/>
                      </a:xfrm>
                      <a:prstGeom prst="rect">
                        <a:avLst/>
                      </a:prstGeom>
                    </p:spPr>
                  </p:pic>
                  <p:grpSp>
                    <p:nvGrpSpPr>
                      <p:cNvPr id="10" name="Group 16"/>
                      <p:cNvGrpSpPr/>
                      <p:nvPr/>
                    </p:nvGrpSpPr>
                    <p:grpSpPr>
                      <a:xfrm>
                        <a:off x="3505198" y="2819400"/>
                        <a:ext cx="914395" cy="1578864"/>
                        <a:chOff x="3505198" y="2819400"/>
                        <a:chExt cx="914395" cy="1578864"/>
                      </a:xfrm>
                    </p:grpSpPr>
                    <p:sp>
                      <p:nvSpPr>
                        <p:cNvPr id="27" name="Rectangle 26"/>
                        <p:cNvSpPr/>
                        <p:nvPr/>
                      </p:nvSpPr>
                      <p:spPr>
                        <a:xfrm>
                          <a:off x="3505198" y="2819400"/>
                          <a:ext cx="914395" cy="207264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bg1"/>
                          </a:solidFill>
                        </a:ln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8" name="Rectangle 27"/>
                        <p:cNvSpPr/>
                        <p:nvPr/>
                      </p:nvSpPr>
                      <p:spPr>
                        <a:xfrm>
                          <a:off x="3505200" y="3048000"/>
                          <a:ext cx="457200" cy="207264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bg1"/>
                          </a:solidFill>
                        </a:ln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9" name="Rectangle 28"/>
                        <p:cNvSpPr/>
                        <p:nvPr/>
                      </p:nvSpPr>
                      <p:spPr>
                        <a:xfrm>
                          <a:off x="3505200" y="3276600"/>
                          <a:ext cx="365759" cy="207264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bg1"/>
                          </a:solidFill>
                        </a:ln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0" name="Rectangle 29"/>
                        <p:cNvSpPr/>
                        <p:nvPr/>
                      </p:nvSpPr>
                      <p:spPr>
                        <a:xfrm>
                          <a:off x="3505200" y="3505200"/>
                          <a:ext cx="274319" cy="207264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bg1"/>
                          </a:solidFill>
                        </a:ln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1" name="Rectangle 30"/>
                        <p:cNvSpPr/>
                        <p:nvPr/>
                      </p:nvSpPr>
                      <p:spPr>
                        <a:xfrm>
                          <a:off x="3505200" y="3733800"/>
                          <a:ext cx="274319" cy="207264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bg1"/>
                          </a:solidFill>
                        </a:ln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2" name="Rectangle 31"/>
                        <p:cNvSpPr/>
                        <p:nvPr/>
                      </p:nvSpPr>
                      <p:spPr>
                        <a:xfrm>
                          <a:off x="3505200" y="3962400"/>
                          <a:ext cx="274319" cy="207264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bg1"/>
                          </a:solidFill>
                        </a:ln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3" name="Rectangle 32"/>
                        <p:cNvSpPr/>
                        <p:nvPr/>
                      </p:nvSpPr>
                      <p:spPr>
                        <a:xfrm>
                          <a:off x="3505200" y="4191000"/>
                          <a:ext cx="274319" cy="207264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bg1"/>
                          </a:solidFill>
                        </a:ln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</p:grpSp>
                </p:grpSp>
                <p:cxnSp>
                  <p:nvCxnSpPr>
                    <p:cNvPr id="21" name="Straight Connector 20"/>
                    <p:cNvCxnSpPr>
                      <a:cxnSpLocks noChangeAspect="1"/>
                      <a:endCxn id="27" idx="0"/>
                    </p:cNvCxnSpPr>
                    <p:nvPr/>
                  </p:nvCxnSpPr>
                  <p:spPr>
                    <a:xfrm rot="16200000" flipH="1">
                      <a:off x="2512779" y="2962391"/>
                      <a:ext cx="190890" cy="63046"/>
                    </a:xfrm>
                    <a:prstGeom prst="line">
                      <a:avLst/>
                    </a:prstGeom>
                    <a:ln>
                      <a:solidFill>
                        <a:srgbClr val="FFFF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2" name="TextBox 21"/>
                    <p:cNvSpPr txBox="1"/>
                    <p:nvPr/>
                  </p:nvSpPr>
                  <p:spPr>
                    <a:xfrm>
                      <a:off x="1184586" y="3121225"/>
                      <a:ext cx="361337" cy="21220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 i="1">
                          <a:latin typeface="Times"/>
                          <a:cs typeface="Times"/>
                        </a:rPr>
                        <a:t>N</a:t>
                      </a:r>
                      <a:r>
                        <a:rPr lang="en-US" sz="1400">
                          <a:latin typeface="Times"/>
                          <a:cs typeface="Times"/>
                        </a:rPr>
                        <a:t>(</a:t>
                      </a:r>
                      <a:r>
                        <a:rPr lang="en-US" sz="1400" i="1">
                          <a:latin typeface="Times"/>
                          <a:cs typeface="Times"/>
                        </a:rPr>
                        <a:t>b</a:t>
                      </a:r>
                      <a:r>
                        <a:rPr lang="en-US" sz="1400">
                          <a:latin typeface="Times"/>
                          <a:cs typeface="Times"/>
                        </a:rPr>
                        <a:t>)</a:t>
                      </a:r>
                    </a:p>
                  </p:txBody>
                </p:sp>
                <p:sp>
                  <p:nvSpPr>
                    <p:cNvPr id="23" name="TextBox 22"/>
                    <p:cNvSpPr txBox="1"/>
                    <p:nvPr/>
                  </p:nvSpPr>
                  <p:spPr>
                    <a:xfrm>
                      <a:off x="1665008" y="4030445"/>
                      <a:ext cx="693207" cy="19098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200">
                          <a:latin typeface="Times"/>
                          <a:cs typeface="Times"/>
                        </a:rPr>
                        <a:t>proj. radius </a:t>
                      </a:r>
                      <a:r>
                        <a:rPr lang="en-US" sz="1200" i="1">
                          <a:latin typeface="Times"/>
                          <a:cs typeface="Times"/>
                        </a:rPr>
                        <a:t>b</a:t>
                      </a:r>
                      <a:endParaRPr lang="en-US" sz="1200">
                        <a:latin typeface="Times"/>
                        <a:cs typeface="Times"/>
                      </a:endParaRPr>
                    </a:p>
                  </p:txBody>
                </p:sp>
                <p:sp>
                  <p:nvSpPr>
                    <p:cNvPr id="24" name="TextBox 23"/>
                    <p:cNvSpPr txBox="1"/>
                    <p:nvPr/>
                  </p:nvSpPr>
                  <p:spPr>
                    <a:xfrm>
                      <a:off x="2376912" y="2684852"/>
                      <a:ext cx="751599" cy="21220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>
                          <a:latin typeface="Times"/>
                          <a:cs typeface="Times"/>
                        </a:rPr>
                        <a:t>pole in </a:t>
                      </a:r>
                      <a:r>
                        <a:rPr lang="en-US" sz="1400" i="1">
                          <a:latin typeface="Times"/>
                          <a:cs typeface="Times"/>
                        </a:rPr>
                        <a:t>p</a:t>
                      </a:r>
                      <a:r>
                        <a:rPr lang="en-US" sz="1400">
                          <a:latin typeface="Times"/>
                          <a:cs typeface="Times"/>
                        </a:rPr>
                        <a:t>(</a:t>
                      </a:r>
                      <a:r>
                        <a:rPr lang="en-US" sz="1400" i="1">
                          <a:latin typeface="Times"/>
                          <a:cs typeface="Times"/>
                        </a:rPr>
                        <a:t>N</a:t>
                      </a:r>
                      <a:r>
                        <a:rPr lang="en-US" sz="1400">
                          <a:latin typeface="Times"/>
                          <a:cs typeface="Times"/>
                        </a:rPr>
                        <a:t>)</a:t>
                      </a:r>
                      <a:endParaRPr lang="en-US" sz="1400" i="1">
                        <a:latin typeface="Times"/>
                        <a:cs typeface="Times"/>
                      </a:endParaRPr>
                    </a:p>
                  </p:txBody>
                </p:sp>
              </p:grpSp>
              <p:sp>
                <p:nvSpPr>
                  <p:cNvPr id="13" name="TextBox 12"/>
                  <p:cNvSpPr txBox="1"/>
                  <p:nvPr/>
                </p:nvSpPr>
                <p:spPr>
                  <a:xfrm>
                    <a:off x="2766861" y="3048000"/>
                    <a:ext cx="613150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200">
                        <a:latin typeface="Times"/>
                        <a:cs typeface="Times"/>
                      </a:rPr>
                      <a:t>log</a:t>
                    </a:r>
                  </a:p>
                  <a:p>
                    <a:pPr algn="ctr"/>
                    <a:r>
                      <a:rPr lang="en-US" sz="1200" i="1">
                        <a:latin typeface="Times"/>
                        <a:cs typeface="Times"/>
                      </a:rPr>
                      <a:t>Np(N)</a:t>
                    </a:r>
                  </a:p>
                </p:txBody>
              </p:sp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3736599" y="4038600"/>
                    <a:ext cx="530915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>
                        <a:latin typeface="Times"/>
                        <a:cs typeface="Times"/>
                      </a:rPr>
                      <a:t>log </a:t>
                    </a:r>
                    <a:r>
                      <a:rPr lang="en-US" sz="1200" i="1">
                        <a:latin typeface="Times"/>
                        <a:cs typeface="Times"/>
                      </a:rPr>
                      <a:t>N</a:t>
                    </a:r>
                    <a:endParaRPr lang="en-US" sz="1200">
                      <a:latin typeface="Times"/>
                      <a:cs typeface="Times"/>
                    </a:endParaRPr>
                  </a:p>
                </p:txBody>
              </p:sp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3380010" y="2716980"/>
                    <a:ext cx="864403" cy="21220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i="1">
                        <a:latin typeface="Times"/>
                        <a:cs typeface="Times"/>
                      </a:rPr>
                      <a:t>N</a:t>
                    </a:r>
                    <a:r>
                      <a:rPr lang="en-US" sz="1400">
                        <a:latin typeface="Times"/>
                        <a:cs typeface="Times"/>
                      </a:rPr>
                      <a:t>-pdf = </a:t>
                    </a:r>
                    <a:r>
                      <a:rPr lang="en-US" sz="1400" i="1">
                        <a:latin typeface="Times"/>
                        <a:cs typeface="Times"/>
                      </a:rPr>
                      <a:t>Np(N)</a:t>
                    </a:r>
                    <a:endParaRPr lang="en-US" sz="1400">
                      <a:latin typeface="Times"/>
                      <a:cs typeface="Times"/>
                    </a:endParaRPr>
                  </a:p>
                </p:txBody>
              </p:sp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3841676" y="3092907"/>
                    <a:ext cx="449612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>
                        <a:solidFill>
                          <a:schemeClr val="bg1"/>
                        </a:solidFill>
                        <a:latin typeface="Times"/>
                        <a:cs typeface="Times"/>
                      </a:rPr>
                      <a:t>pole</a:t>
                    </a:r>
                  </a:p>
                </p:txBody>
              </p:sp>
            </p:grpSp>
            <p:sp>
              <p:nvSpPr>
                <p:cNvPr id="6" name="TextBox 5"/>
                <p:cNvSpPr txBox="1"/>
                <p:nvPr/>
              </p:nvSpPr>
              <p:spPr>
                <a:xfrm>
                  <a:off x="1578997" y="3651044"/>
                  <a:ext cx="516369" cy="3183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>
                      <a:solidFill>
                        <a:schemeClr val="bg1"/>
                      </a:solidFill>
                      <a:latin typeface="Times"/>
                      <a:cs typeface="Times"/>
                    </a:rPr>
                    <a:t>Plummer</a:t>
                  </a:r>
                </a:p>
                <a:p>
                  <a:r>
                    <a:rPr lang="en-US" sz="1200">
                      <a:solidFill>
                        <a:schemeClr val="bg1"/>
                      </a:solidFill>
                      <a:latin typeface="Times"/>
                      <a:cs typeface="Times"/>
                    </a:rPr>
                    <a:t>cyl  </a:t>
                  </a:r>
                  <a:r>
                    <a:rPr lang="en-US" sz="1200" i="1">
                      <a:solidFill>
                        <a:schemeClr val="bg1"/>
                      </a:solidFill>
                      <a:latin typeface="Times"/>
                      <a:cs typeface="Times"/>
                    </a:rPr>
                    <a:t>p</a:t>
                  </a:r>
                  <a:r>
                    <a:rPr lang="en-US" sz="1200">
                      <a:solidFill>
                        <a:schemeClr val="bg1"/>
                      </a:solidFill>
                      <a:latin typeface="Times"/>
                      <a:cs typeface="Times"/>
                    </a:rPr>
                    <a:t>=2</a:t>
                  </a:r>
                  <a:endParaRPr lang="en-US" sz="1200" i="1">
                    <a:solidFill>
                      <a:schemeClr val="bg1"/>
                    </a:solidFill>
                    <a:latin typeface="Times"/>
                    <a:cs typeface="Times"/>
                  </a:endParaRPr>
                </a:p>
              </p:txBody>
            </p:sp>
          </p:grpSp>
          <p:grpSp>
            <p:nvGrpSpPr>
              <p:cNvPr id="12" name="Group 74"/>
              <p:cNvGrpSpPr/>
              <p:nvPr/>
            </p:nvGrpSpPr>
            <p:grpSpPr>
              <a:xfrm>
                <a:off x="685801" y="1447059"/>
                <a:ext cx="2057399" cy="1524741"/>
                <a:chOff x="685801" y="1447800"/>
                <a:chExt cx="2057399" cy="1524741"/>
              </a:xfrm>
            </p:grpSpPr>
            <p:sp>
              <p:nvSpPr>
                <p:cNvPr id="51" name="TextBox 50"/>
                <p:cNvSpPr txBox="1"/>
                <p:nvPr/>
              </p:nvSpPr>
              <p:spPr>
                <a:xfrm>
                  <a:off x="852939" y="1447800"/>
                  <a:ext cx="1890261" cy="73866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>
                      <a:latin typeface="Times"/>
                      <a:cs typeface="Times"/>
                    </a:rPr>
                    <a:t>1D   PC, TPC</a:t>
                  </a:r>
                </a:p>
                <a:p>
                  <a:r>
                    <a:rPr lang="en-US" sz="1400">
                      <a:latin typeface="Times"/>
                      <a:cs typeface="Times"/>
                    </a:rPr>
                    <a:t>axially uniform </a:t>
                  </a:r>
                </a:p>
                <a:p>
                  <a:r>
                    <a:rPr lang="en-US" sz="1400">
                      <a:solidFill>
                        <a:srgbClr val="FFFF00"/>
                      </a:solidFill>
                      <a:latin typeface="Times"/>
                      <a:cs typeface="Times"/>
                    </a:rPr>
                    <a:t>every slice has same </a:t>
                  </a:r>
                  <a:r>
                    <a:rPr lang="en-US" sz="1400" i="1">
                      <a:solidFill>
                        <a:srgbClr val="FFFF00"/>
                      </a:solidFill>
                      <a:latin typeface="Times"/>
                      <a:cs typeface="Times"/>
                    </a:rPr>
                    <a:t>N</a:t>
                  </a:r>
                  <a:r>
                    <a:rPr lang="en-US" sz="1400" baseline="-25000">
                      <a:solidFill>
                        <a:srgbClr val="FFFF00"/>
                      </a:solidFill>
                      <a:latin typeface="Times"/>
                      <a:cs typeface="Times"/>
                    </a:rPr>
                    <a:t>0</a:t>
                  </a:r>
                  <a:endParaRPr lang="en-US" sz="1400">
                    <a:solidFill>
                      <a:srgbClr val="FFFF00"/>
                    </a:solidFill>
                    <a:latin typeface="Times"/>
                    <a:cs typeface="Times"/>
                  </a:endParaRPr>
                </a:p>
              </p:txBody>
            </p:sp>
            <p:grpSp>
              <p:nvGrpSpPr>
                <p:cNvPr id="15" name="Group 56"/>
                <p:cNvGrpSpPr/>
                <p:nvPr/>
              </p:nvGrpSpPr>
              <p:grpSpPr>
                <a:xfrm>
                  <a:off x="685801" y="2286000"/>
                  <a:ext cx="1792124" cy="686541"/>
                  <a:chOff x="582628" y="3164821"/>
                  <a:chExt cx="3506135" cy="1343157"/>
                </a:xfrm>
              </p:grpSpPr>
              <p:grpSp>
                <p:nvGrpSpPr>
                  <p:cNvPr id="17" name="Group 53"/>
                  <p:cNvGrpSpPr/>
                  <p:nvPr/>
                </p:nvGrpSpPr>
                <p:grpSpPr>
                  <a:xfrm>
                    <a:off x="914400" y="3200400"/>
                    <a:ext cx="3174363" cy="1307578"/>
                    <a:chOff x="228601" y="3200400"/>
                    <a:chExt cx="3174363" cy="1307578"/>
                  </a:xfrm>
                </p:grpSpPr>
                <p:pic>
                  <p:nvPicPr>
                    <p:cNvPr id="49" name="Picture 48" descr="coin stack.png"/>
                    <p:cNvPicPr>
                      <a:picLocks noChangeAspect="1"/>
                    </p:cNvPicPr>
                    <p:nvPr/>
                  </p:nvPicPr>
                  <p:blipFill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      </a:ext>
                      </a:extLst>
                    </a:blip>
                    <a:srcRect l="22999" t="5999" r="18540" b="7393"/>
                    <a:stretch/>
                  </p:blipFill>
                  <p:spPr>
                    <a:xfrm rot="5400000">
                      <a:off x="1106557" y="2436115"/>
                      <a:ext cx="1105531" cy="28614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  <p:sp>
                  <p:nvSpPr>
                    <p:cNvPr id="50" name="Moon 49"/>
                    <p:cNvSpPr/>
                    <p:nvPr/>
                  </p:nvSpPr>
                  <p:spPr>
                    <a:xfrm rot="10800000">
                      <a:off x="2743201" y="3200400"/>
                      <a:ext cx="659763" cy="1307578"/>
                    </a:xfrm>
                    <a:prstGeom prst="moon">
                      <a:avLst/>
                    </a:prstGeom>
                    <a:solidFill>
                      <a:srgbClr val="385697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56" name="Moon 55"/>
                  <p:cNvSpPr/>
                  <p:nvPr/>
                </p:nvSpPr>
                <p:spPr>
                  <a:xfrm rot="11064231" flipH="1">
                    <a:off x="582628" y="3164821"/>
                    <a:ext cx="659763" cy="1307578"/>
                  </a:xfrm>
                  <a:prstGeom prst="moon">
                    <a:avLst/>
                  </a:prstGeom>
                  <a:solidFill>
                    <a:srgbClr val="385698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sp>
          <p:nvSpPr>
            <p:cNvPr id="77" name="TextBox 76"/>
            <p:cNvSpPr txBox="1"/>
            <p:nvPr/>
          </p:nvSpPr>
          <p:spPr>
            <a:xfrm>
              <a:off x="3429000" y="1140023"/>
              <a:ext cx="11508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       N-</a:t>
              </a:r>
              <a:r>
                <a:rPr lang="en-US" sz="1400">
                  <a:latin typeface="Times"/>
                  <a:cs typeface="Times"/>
                </a:rPr>
                <a:t>profile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874285" y="2633990"/>
              <a:ext cx="83887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solidFill>
                    <a:schemeClr val="bg1"/>
                  </a:solidFill>
                  <a:latin typeface="Times"/>
                  <a:cs typeface="Times"/>
                </a:rPr>
                <a:t>Fischera 14</a:t>
              </a:r>
            </a:p>
          </p:txBody>
        </p:sp>
      </p:grpSp>
      <p:cxnSp>
        <p:nvCxnSpPr>
          <p:cNvPr id="41" name="Straight Connector 40"/>
          <p:cNvCxnSpPr>
            <a:cxnSpLocks/>
            <a:stCxn id="18" idx="3"/>
          </p:cNvCxnSpPr>
          <p:nvPr/>
        </p:nvCxnSpPr>
        <p:spPr>
          <a:xfrm flipH="1" flipV="1">
            <a:off x="7531408" y="1987497"/>
            <a:ext cx="109728" cy="0"/>
          </a:xfrm>
          <a:prstGeom prst="line">
            <a:avLst/>
          </a:prstGeom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685800" y="6169223"/>
            <a:ext cx="77495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>
                <a:latin typeface="Times"/>
                <a:cs typeface="Times"/>
              </a:rPr>
              <a:t>Statistical ensembles </a:t>
            </a:r>
            <a:r>
              <a:rPr lang="en-US" sz="1400">
                <a:latin typeface="Times"/>
                <a:cs typeface="Times"/>
              </a:rPr>
              <a:t>of 1D models can also suppress poles (Fischera 14)         Next:  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fitting models to obs</a:t>
            </a:r>
          </a:p>
          <a:p>
            <a:endParaRPr lang="en-US" sz="1400">
              <a:latin typeface="Times"/>
              <a:cs typeface="Times"/>
            </a:endParaRPr>
          </a:p>
        </p:txBody>
      </p:sp>
      <p:grpSp>
        <p:nvGrpSpPr>
          <p:cNvPr id="19" name="Group 70"/>
          <p:cNvGrpSpPr/>
          <p:nvPr/>
        </p:nvGrpSpPr>
        <p:grpSpPr>
          <a:xfrm>
            <a:off x="762000" y="3886200"/>
            <a:ext cx="7421946" cy="1844410"/>
            <a:chOff x="762000" y="1066800"/>
            <a:chExt cx="7421946" cy="1844410"/>
          </a:xfrm>
        </p:grpSpPr>
        <p:grpSp>
          <p:nvGrpSpPr>
            <p:cNvPr id="20" name="Group 56"/>
            <p:cNvGrpSpPr/>
            <p:nvPr/>
          </p:nvGrpSpPr>
          <p:grpSpPr>
            <a:xfrm>
              <a:off x="762000" y="1066800"/>
              <a:ext cx="7421946" cy="1844410"/>
              <a:chOff x="762000" y="3959423"/>
              <a:chExt cx="7421946" cy="1844410"/>
            </a:xfrm>
          </p:grpSpPr>
          <p:sp>
            <p:nvSpPr>
              <p:cNvPr id="44" name="TextBox 43"/>
              <p:cNvSpPr txBox="1"/>
              <p:nvPr/>
            </p:nvSpPr>
            <p:spPr>
              <a:xfrm>
                <a:off x="3549946" y="3959423"/>
                <a:ext cx="12506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i="1">
                    <a:latin typeface="Times"/>
                    <a:cs typeface="Times"/>
                  </a:rPr>
                  <a:t>p(N</a:t>
                </a:r>
                <a:r>
                  <a:rPr lang="en-US" sz="1400">
                    <a:latin typeface="Times"/>
                    <a:cs typeface="Times"/>
                  </a:rPr>
                  <a:t>) one slice</a:t>
                </a:r>
                <a:endParaRPr lang="en-US" sz="1400" baseline="-25000">
                  <a:latin typeface="Times"/>
                  <a:cs typeface="Times"/>
                </a:endParaRPr>
              </a:p>
            </p:txBody>
          </p:sp>
          <p:grpSp>
            <p:nvGrpSpPr>
              <p:cNvPr id="26" name="Group 62"/>
              <p:cNvGrpSpPr/>
              <p:nvPr/>
            </p:nvGrpSpPr>
            <p:grpSpPr>
              <a:xfrm>
                <a:off x="3429000" y="4371481"/>
                <a:ext cx="1506146" cy="1432349"/>
                <a:chOff x="3886200" y="5824164"/>
                <a:chExt cx="2208865" cy="2100636"/>
              </a:xfrm>
            </p:grpSpPr>
            <p:grpSp>
              <p:nvGrpSpPr>
                <p:cNvPr id="34" name="Group 61"/>
                <p:cNvGrpSpPr/>
                <p:nvPr/>
              </p:nvGrpSpPr>
              <p:grpSpPr>
                <a:xfrm>
                  <a:off x="3886200" y="5824164"/>
                  <a:ext cx="2208865" cy="2100636"/>
                  <a:chOff x="3886200" y="2071785"/>
                  <a:chExt cx="4116762" cy="3915051"/>
                </a:xfrm>
              </p:grpSpPr>
              <p:pic>
                <p:nvPicPr>
                  <p:cNvPr id="67" name="Picture 2" descr="pbar kills pole 1of2.jpg"/>
                  <p:cNvPicPr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886200" y="2071785"/>
                    <a:ext cx="4116762" cy="3915051"/>
                  </a:xfrm>
                  <a:prstGeom prst="rect">
                    <a:avLst/>
                  </a:prstGeom>
                </p:spPr>
              </p:pic>
              <p:sp>
                <p:nvSpPr>
                  <p:cNvPr id="68" name="Rectangle 67"/>
                  <p:cNvSpPr/>
                  <p:nvPr/>
                </p:nvSpPr>
                <p:spPr>
                  <a:xfrm>
                    <a:off x="5603926" y="3505200"/>
                    <a:ext cx="1711274" cy="241612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65" name="TextBox 64"/>
                <p:cNvSpPr txBox="1"/>
                <p:nvPr/>
              </p:nvSpPr>
              <p:spPr>
                <a:xfrm>
                  <a:off x="5340670" y="6010329"/>
                  <a:ext cx="593349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i="1">
                      <a:solidFill>
                        <a:schemeClr val="accent2"/>
                      </a:solidFill>
                      <a:latin typeface="Times"/>
                      <a:cs typeface="Times"/>
                    </a:rPr>
                    <a:t>pole</a:t>
                  </a:r>
                </a:p>
                <a:p>
                  <a:r>
                    <a:rPr lang="en-US" sz="1400" i="1">
                      <a:solidFill>
                        <a:schemeClr val="accent2"/>
                      </a:solidFill>
                      <a:latin typeface="Times"/>
                      <a:cs typeface="Times"/>
                    </a:rPr>
                    <a:t>at N</a:t>
                  </a:r>
                  <a:r>
                    <a:rPr lang="en-US" sz="1400" i="1" baseline="-25000">
                      <a:solidFill>
                        <a:schemeClr val="accent2"/>
                      </a:solidFill>
                      <a:latin typeface="Times"/>
                      <a:cs typeface="Times"/>
                    </a:rPr>
                    <a:t>0</a:t>
                  </a:r>
                </a:p>
              </p:txBody>
            </p:sp>
            <p:cxnSp>
              <p:nvCxnSpPr>
                <p:cNvPr id="66" name="Straight Connector 65"/>
                <p:cNvCxnSpPr>
                  <a:cxnSpLocks noChangeAspect="1"/>
                </p:cNvCxnSpPr>
                <p:nvPr/>
              </p:nvCxnSpPr>
              <p:spPr>
                <a:xfrm rot="5400000" flipH="1" flipV="1">
                  <a:off x="5033731" y="6454781"/>
                  <a:ext cx="415719" cy="252226"/>
                </a:xfrm>
                <a:prstGeom prst="line">
                  <a:avLst/>
                </a:prstGeom>
                <a:ln w="19050" cmpd="sng">
                  <a:solidFill>
                    <a:schemeClr val="accent2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TextBox 45"/>
              <p:cNvSpPr txBox="1"/>
              <p:nvPr/>
            </p:nvSpPr>
            <p:spPr>
              <a:xfrm>
                <a:off x="820916" y="4038600"/>
                <a:ext cx="1912293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>
                    <a:latin typeface="Times"/>
                    <a:cs typeface="Times"/>
                  </a:rPr>
                  <a:t>2D   TPS, STPS, TPPC</a:t>
                </a:r>
              </a:p>
              <a:p>
                <a:r>
                  <a:rPr lang="en-US" sz="1400">
                    <a:latin typeface="Times"/>
                    <a:cs typeface="Times"/>
                  </a:rPr>
                  <a:t>axially nonuniform</a:t>
                </a:r>
              </a:p>
              <a:p>
                <a:r>
                  <a:rPr lang="en-US" sz="1400">
                    <a:solidFill>
                      <a:srgbClr val="FFFF00"/>
                    </a:solidFill>
                    <a:latin typeface="Times"/>
                    <a:cs typeface="Times"/>
                  </a:rPr>
                  <a:t>~ same </a:t>
                </a:r>
                <a:r>
                  <a:rPr lang="en-US" sz="1400" i="1">
                    <a:solidFill>
                      <a:srgbClr val="FFFF00"/>
                    </a:solidFill>
                    <a:latin typeface="Times"/>
                    <a:cs typeface="Times"/>
                  </a:rPr>
                  <a:t>N</a:t>
                </a:r>
                <a:r>
                  <a:rPr lang="en-US" sz="1400" baseline="-25000">
                    <a:solidFill>
                      <a:srgbClr val="FFFF00"/>
                    </a:solidFill>
                    <a:latin typeface="Times"/>
                    <a:cs typeface="Times"/>
                  </a:rPr>
                  <a:t>0           </a:t>
                </a:r>
                <a:r>
                  <a:rPr lang="en-US" sz="1400">
                    <a:solidFill>
                      <a:srgbClr val="FFFF00"/>
                    </a:solidFill>
                    <a:latin typeface="Times"/>
                    <a:cs typeface="Times"/>
                  </a:rPr>
                  <a:t> pole</a:t>
                </a:r>
              </a:p>
              <a:p>
                <a:r>
                  <a:rPr lang="en-US" sz="1400">
                    <a:solidFill>
                      <a:srgbClr val="FFFF00"/>
                    </a:solidFill>
                    <a:latin typeface="Times"/>
                    <a:cs typeface="Times"/>
                  </a:rPr>
                  <a:t>different </a:t>
                </a:r>
                <a:r>
                  <a:rPr lang="en-US" sz="1400" i="1">
                    <a:solidFill>
                      <a:srgbClr val="FFFF00"/>
                    </a:solidFill>
                    <a:latin typeface="Times"/>
                    <a:cs typeface="Times"/>
                  </a:rPr>
                  <a:t>N</a:t>
                </a:r>
                <a:r>
                  <a:rPr lang="en-US" sz="1400" baseline="-25000">
                    <a:solidFill>
                      <a:srgbClr val="FFFF00"/>
                    </a:solidFill>
                    <a:latin typeface="Times"/>
                    <a:cs typeface="Times"/>
                  </a:rPr>
                  <a:t>0</a:t>
                </a:r>
                <a:r>
                  <a:rPr lang="en-US" sz="1400">
                    <a:solidFill>
                      <a:srgbClr val="FFFF00"/>
                    </a:solidFill>
                    <a:latin typeface="Times"/>
                    <a:cs typeface="Times"/>
                  </a:rPr>
                  <a:t>      no pole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6248400" y="3959423"/>
                <a:ext cx="193554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i="1">
                    <a:latin typeface="Times"/>
                    <a:cs typeface="Times"/>
                  </a:rPr>
                  <a:t>p(N</a:t>
                </a:r>
                <a:r>
                  <a:rPr lang="en-US" sz="1400">
                    <a:latin typeface="Times"/>
                    <a:cs typeface="Times"/>
                  </a:rPr>
                  <a:t>), </a:t>
                </a:r>
                <a:r>
                  <a:rPr lang="en-US" sz="1400" i="1">
                    <a:latin typeface="Times"/>
                    <a:cs typeface="Times"/>
                  </a:rPr>
                  <a:t>p(N</a:t>
                </a:r>
                <a:r>
                  <a:rPr lang="en-US" sz="1400">
                    <a:latin typeface="Times"/>
                    <a:cs typeface="Times"/>
                  </a:rPr>
                  <a:t>),  many slices</a:t>
                </a:r>
                <a:endParaRPr lang="en-US" sz="1400" baseline="-25000">
                  <a:latin typeface="Times"/>
                  <a:cs typeface="Times"/>
                </a:endParaRPr>
              </a:p>
            </p:txBody>
          </p:sp>
          <p:grpSp>
            <p:nvGrpSpPr>
              <p:cNvPr id="35" name="Group 64"/>
              <p:cNvGrpSpPr/>
              <p:nvPr/>
            </p:nvGrpSpPr>
            <p:grpSpPr>
              <a:xfrm>
                <a:off x="6345807" y="4343401"/>
                <a:ext cx="1502793" cy="1460431"/>
                <a:chOff x="6248400" y="4233486"/>
                <a:chExt cx="1804210" cy="1753351"/>
              </a:xfrm>
            </p:grpSpPr>
            <p:grpSp>
              <p:nvGrpSpPr>
                <p:cNvPr id="36" name="Group 59"/>
                <p:cNvGrpSpPr/>
                <p:nvPr/>
              </p:nvGrpSpPr>
              <p:grpSpPr>
                <a:xfrm>
                  <a:off x="6248400" y="4267200"/>
                  <a:ext cx="1804210" cy="1719637"/>
                  <a:chOff x="5715000" y="2900964"/>
                  <a:chExt cx="5599659" cy="5337175"/>
                </a:xfrm>
              </p:grpSpPr>
              <p:pic>
                <p:nvPicPr>
                  <p:cNvPr id="61" name="Picture 60" descr="pbar kills pole 2of2.jpg"/>
                  <p:cNvPicPr>
                    <a:picLocks noChangeAspect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715000" y="2900964"/>
                    <a:ext cx="5599659" cy="5337175"/>
                  </a:xfrm>
                  <a:prstGeom prst="rect">
                    <a:avLst/>
                  </a:prstGeom>
                </p:spPr>
              </p:pic>
              <p:sp>
                <p:nvSpPr>
                  <p:cNvPr id="62" name="Rectangle 61"/>
                  <p:cNvSpPr/>
                  <p:nvPr/>
                </p:nvSpPr>
                <p:spPr>
                  <a:xfrm>
                    <a:off x="8229600" y="4628250"/>
                    <a:ext cx="2209800" cy="70575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3" name="Rectangle 62"/>
                  <p:cNvSpPr/>
                  <p:nvPr/>
                </p:nvSpPr>
                <p:spPr>
                  <a:xfrm rot="5400000">
                    <a:off x="9697858" y="5430658"/>
                    <a:ext cx="1483084" cy="1066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59" name="TextBox 58"/>
                <p:cNvSpPr txBox="1"/>
                <p:nvPr/>
              </p:nvSpPr>
              <p:spPr>
                <a:xfrm>
                  <a:off x="7107953" y="4233486"/>
                  <a:ext cx="940596" cy="8868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i="1">
                      <a:solidFill>
                        <a:schemeClr val="accent2"/>
                      </a:solidFill>
                      <a:latin typeface="Times"/>
                      <a:cs typeface="Times"/>
                    </a:rPr>
                    <a:t>poles</a:t>
                  </a:r>
                </a:p>
                <a:p>
                  <a:r>
                    <a:rPr lang="en-US" sz="1400" i="1">
                      <a:solidFill>
                        <a:schemeClr val="accent2"/>
                      </a:solidFill>
                      <a:latin typeface="Times"/>
                      <a:cs typeface="Times"/>
                    </a:rPr>
                    <a:t>average</a:t>
                  </a:r>
                </a:p>
                <a:p>
                  <a:r>
                    <a:rPr lang="en-US" sz="1400" i="1">
                      <a:solidFill>
                        <a:schemeClr val="accent2"/>
                      </a:solidFill>
                      <a:latin typeface="Times"/>
                      <a:cs typeface="Times"/>
                    </a:rPr>
                    <a:t>away</a:t>
                  </a:r>
                </a:p>
                <a:p>
                  <a:endParaRPr lang="en-US" sz="1400" i="1">
                    <a:solidFill>
                      <a:schemeClr val="accent2"/>
                    </a:solidFill>
                    <a:latin typeface="Times"/>
                    <a:cs typeface="Times"/>
                  </a:endParaRPr>
                </a:p>
              </p:txBody>
            </p:sp>
          </p:grpSp>
          <p:grpSp>
            <p:nvGrpSpPr>
              <p:cNvPr id="37" name="Group 65"/>
              <p:cNvGrpSpPr/>
              <p:nvPr/>
            </p:nvGrpSpPr>
            <p:grpSpPr>
              <a:xfrm>
                <a:off x="762000" y="5105403"/>
                <a:ext cx="1792124" cy="698430"/>
                <a:chOff x="582628" y="3164821"/>
                <a:chExt cx="3506135" cy="1366416"/>
              </a:xfrm>
            </p:grpSpPr>
            <p:grpSp>
              <p:nvGrpSpPr>
                <p:cNvPr id="38" name="Group 53"/>
                <p:cNvGrpSpPr/>
                <p:nvPr/>
              </p:nvGrpSpPr>
              <p:grpSpPr>
                <a:xfrm>
                  <a:off x="914401" y="3200400"/>
                  <a:ext cx="3174362" cy="1330837"/>
                  <a:chOff x="228602" y="3200400"/>
                  <a:chExt cx="3174362" cy="1330837"/>
                </a:xfrm>
              </p:grpSpPr>
              <p:pic>
                <p:nvPicPr>
                  <p:cNvPr id="55" name="Picture 54" descr="coin stack.png"/>
                  <p:cNvPicPr>
                    <a:picLocks noChangeAspect="1"/>
                  </p:cNvPicPr>
                  <p:nvPr/>
                </p:nvPicPr>
                <p:blipFill rotWithShape="1">
                  <a:blip r:embed="rId4">
                    <a:alphaModFix/>
                    <a:extLst>
                      <a:ext uri="{28A0092B-C50C-407E-A947-70E740481C1C}">
      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    </a:ext>
                    </a:extLst>
                  </a:blip>
                  <a:srcRect l="22999" t="5999" r="18540" b="7393"/>
                  <a:stretch/>
                </p:blipFill>
                <p:spPr>
                  <a:xfrm rot="5400000">
                    <a:off x="1106558" y="2547750"/>
                    <a:ext cx="1105531" cy="2861444"/>
                  </a:xfrm>
                  <a:prstGeom prst="ellipse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57" name="Moon 56"/>
                  <p:cNvSpPr/>
                  <p:nvPr/>
                </p:nvSpPr>
                <p:spPr>
                  <a:xfrm rot="10800000">
                    <a:off x="2743201" y="3200400"/>
                    <a:ext cx="659763" cy="1307578"/>
                  </a:xfrm>
                  <a:prstGeom prst="moon">
                    <a:avLst/>
                  </a:prstGeom>
                  <a:solidFill>
                    <a:srgbClr val="1B397E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54" name="Moon 53"/>
                <p:cNvSpPr/>
                <p:nvPr/>
              </p:nvSpPr>
              <p:spPr>
                <a:xfrm rot="11064231" flipH="1">
                  <a:off x="582628" y="3164821"/>
                  <a:ext cx="659763" cy="1307578"/>
                </a:xfrm>
                <a:prstGeom prst="moon">
                  <a:avLst/>
                </a:prstGeom>
                <a:solidFill>
                  <a:srgbClr val="1B387D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70" name="Straight Connector 69"/>
            <p:cNvCxnSpPr/>
            <p:nvPr/>
          </p:nvCxnSpPr>
          <p:spPr>
            <a:xfrm>
              <a:off x="6765515" y="1170432"/>
              <a:ext cx="92485" cy="1588"/>
            </a:xfrm>
            <a:prstGeom prst="line">
              <a:avLst/>
            </a:prstGeom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9886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000" y="304800"/>
            <a:ext cx="50719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latin typeface="Times"/>
                <a:cs typeface="Times"/>
              </a:rPr>
              <a:t>Fitting 2D models to observations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04056" y="2168089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>
              <a:solidFill>
                <a:srgbClr val="FFFF00"/>
              </a:solidFill>
              <a:latin typeface="Times"/>
              <a:cs typeface="Time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16463" y="1710889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i="1">
              <a:solidFill>
                <a:srgbClr val="FFFF00"/>
              </a:solidFill>
              <a:latin typeface="Times"/>
              <a:cs typeface="Time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11817" y="1415490"/>
            <a:ext cx="1802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"/>
                <a:cs typeface="Times"/>
              </a:rPr>
              <a:t>Musca   central region</a:t>
            </a:r>
          </a:p>
          <a:p>
            <a:r>
              <a:rPr lang="en-US" sz="1400">
                <a:latin typeface="Times"/>
                <a:cs typeface="Times"/>
              </a:rPr>
              <a:t>Kainulainen+ 15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2000" y="2130623"/>
            <a:ext cx="7552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observed </a:t>
            </a:r>
            <a:r>
              <a:rPr lang="en-US" sz="1400" i="1">
                <a:solidFill>
                  <a:srgbClr val="FFFF00"/>
                </a:solidFill>
                <a:latin typeface="Times"/>
                <a:cs typeface="Times"/>
              </a:rPr>
              <a:t>L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, </a:t>
            </a:r>
            <a:r>
              <a:rPr lang="en-US" sz="1400" i="1">
                <a:solidFill>
                  <a:srgbClr val="FFFF00"/>
                </a:solidFill>
                <a:latin typeface="Times"/>
                <a:cs typeface="Times"/>
              </a:rPr>
              <a:t>R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, and </a:t>
            </a:r>
            <a:r>
              <a:rPr lang="en-US" sz="1400" i="1">
                <a:solidFill>
                  <a:srgbClr val="FFFF00"/>
                </a:solidFill>
                <a:latin typeface="Times"/>
                <a:cs typeface="Times"/>
              </a:rPr>
              <a:t>N(x)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   </a:t>
            </a:r>
            <a:r>
              <a:rPr lang="en-US" sz="1400">
                <a:latin typeface="Times"/>
                <a:cs typeface="Times"/>
              </a:rPr>
              <a:t>set TPS parameters </a:t>
            </a:r>
            <a:r>
              <a:rPr lang="en-US" sz="1400" i="1">
                <a:latin typeface="Times"/>
                <a:cs typeface="Times"/>
              </a:rPr>
              <a:t>R</a:t>
            </a:r>
            <a:r>
              <a:rPr lang="en-US" sz="1400">
                <a:latin typeface="Times"/>
                <a:cs typeface="Times"/>
              </a:rPr>
              <a:t> = 0.075 pc  </a:t>
            </a:r>
            <a:r>
              <a:rPr lang="en-US" sz="1400" i="1">
                <a:latin typeface="Times"/>
                <a:cs typeface="Times"/>
              </a:rPr>
              <a:t>L</a:t>
            </a:r>
            <a:r>
              <a:rPr lang="en-US" sz="1400">
                <a:latin typeface="Times"/>
                <a:cs typeface="Times"/>
              </a:rPr>
              <a:t> = 1.6 pc   </a:t>
            </a:r>
            <a:r>
              <a:rPr lang="en-US" sz="1400" i="1">
                <a:latin typeface="Times"/>
                <a:cs typeface="Times"/>
              </a:rPr>
              <a:t>r</a:t>
            </a:r>
            <a:r>
              <a:rPr lang="en-US" sz="1400" baseline="-25000">
                <a:latin typeface="Times"/>
                <a:cs typeface="Times"/>
              </a:rPr>
              <a:t>0 </a:t>
            </a:r>
            <a:r>
              <a:rPr lang="en-US" sz="1400">
                <a:latin typeface="Times"/>
                <a:cs typeface="Times"/>
              </a:rPr>
              <a:t>= 0.027 pc  </a:t>
            </a:r>
            <a:r>
              <a:rPr lang="en-US" sz="1400" i="1">
                <a:latin typeface="Times"/>
                <a:cs typeface="Times"/>
              </a:rPr>
              <a:t>n</a:t>
            </a:r>
            <a:r>
              <a:rPr lang="en-US" sz="1400" baseline="-25000">
                <a:latin typeface="Times"/>
                <a:cs typeface="Times"/>
              </a:rPr>
              <a:t>0</a:t>
            </a:r>
            <a:r>
              <a:rPr lang="en-US" sz="1400">
                <a:latin typeface="Times"/>
                <a:cs typeface="Times"/>
              </a:rPr>
              <a:t> = 7.1 10</a:t>
            </a:r>
            <a:r>
              <a:rPr lang="en-US" sz="1400" baseline="30000">
                <a:latin typeface="Times"/>
                <a:cs typeface="Times"/>
              </a:rPr>
              <a:t>4</a:t>
            </a:r>
            <a:r>
              <a:rPr lang="en-US" sz="1400">
                <a:latin typeface="Times"/>
                <a:cs typeface="Times"/>
              </a:rPr>
              <a:t> cm</a:t>
            </a:r>
            <a:r>
              <a:rPr lang="en-US" sz="1400" baseline="30000">
                <a:latin typeface="Times"/>
                <a:cs typeface="Times"/>
              </a:rPr>
              <a:t>-3</a:t>
            </a:r>
            <a:r>
              <a:rPr lang="en-US" sz="1400">
                <a:latin typeface="Times"/>
                <a:cs typeface="Times"/>
              </a:rPr>
              <a:t> </a:t>
            </a:r>
          </a:p>
          <a:p>
            <a:endParaRPr lang="en-US" sz="1400">
              <a:latin typeface="Times"/>
              <a:cs typeface="Times"/>
            </a:endParaRPr>
          </a:p>
        </p:txBody>
      </p:sp>
      <p:pic>
        <p:nvPicPr>
          <p:cNvPr id="10" name="Picture 9" descr="Musca fil large K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438128">
            <a:off x="2992268" y="-12874"/>
            <a:ext cx="2537691" cy="3254865"/>
          </a:xfrm>
          <a:prstGeom prst="rect">
            <a:avLst/>
          </a:prstGeom>
        </p:spPr>
      </p:pic>
      <p:pic>
        <p:nvPicPr>
          <p:cNvPr id="23" name="Picture 22" descr="TPS cntrs Musca 14Jun16.jpg"/>
          <p:cNvPicPr>
            <a:picLocks noChangeAspect="1"/>
          </p:cNvPicPr>
          <p:nvPr/>
        </p:nvPicPr>
        <p:blipFill>
          <a:blip r:embed="rId3"/>
          <a:srcRect l="12679" t="36033" r="8852" b="46492"/>
          <a:stretch>
            <a:fillRect/>
          </a:stretch>
        </p:blipFill>
        <p:spPr>
          <a:xfrm>
            <a:off x="2268606" y="2860313"/>
            <a:ext cx="3903594" cy="474188"/>
          </a:xfrm>
          <a:prstGeom prst="rect">
            <a:avLst/>
          </a:prstGeom>
        </p:spPr>
      </p:pic>
      <p:cxnSp>
        <p:nvCxnSpPr>
          <p:cNvPr id="26" name="Straight Connector 25"/>
          <p:cNvCxnSpPr/>
          <p:nvPr/>
        </p:nvCxnSpPr>
        <p:spPr>
          <a:xfrm>
            <a:off x="762000" y="1600200"/>
            <a:ext cx="1161288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066800" y="1600200"/>
            <a:ext cx="6234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"/>
                <a:cs typeface="Times"/>
              </a:rPr>
              <a:t>0.5 pc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19400" y="3426023"/>
            <a:ext cx="27554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>
                <a:latin typeface="Times"/>
                <a:cs typeface="Times"/>
              </a:rPr>
              <a:t>N-</a:t>
            </a:r>
            <a:r>
              <a:rPr lang="en-US" sz="1400">
                <a:latin typeface="Times"/>
                <a:cs typeface="Times"/>
              </a:rPr>
              <a:t>contours   </a:t>
            </a:r>
            <a:r>
              <a:rPr lang="en-US" sz="1400" i="1">
                <a:latin typeface="Times"/>
                <a:cs typeface="Times"/>
              </a:rPr>
              <a:t>N</a:t>
            </a:r>
            <a:r>
              <a:rPr lang="en-US" sz="1400">
                <a:latin typeface="Times"/>
                <a:cs typeface="Times"/>
              </a:rPr>
              <a:t> = 4.5 – 17 10</a:t>
            </a:r>
            <a:r>
              <a:rPr lang="en-US" sz="1400" baseline="30000">
                <a:latin typeface="Times"/>
                <a:cs typeface="Times"/>
              </a:rPr>
              <a:t>21</a:t>
            </a:r>
            <a:r>
              <a:rPr lang="en-US" sz="1400">
                <a:latin typeface="Times"/>
                <a:cs typeface="Times"/>
              </a:rPr>
              <a:t> cm</a:t>
            </a:r>
            <a:r>
              <a:rPr lang="en-US" sz="1400" baseline="30000">
                <a:latin typeface="Times"/>
                <a:cs typeface="Times"/>
              </a:rPr>
              <a:t>-2</a:t>
            </a:r>
            <a:endParaRPr lang="en-US" sz="1400" i="1">
              <a:latin typeface="Times"/>
              <a:cs typeface="Times"/>
            </a:endParaRPr>
          </a:p>
        </p:txBody>
      </p:sp>
      <p:pic>
        <p:nvPicPr>
          <p:cNvPr id="29" name="Picture 28" descr="N-profile Musca no fit dat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6510" y="4182181"/>
            <a:ext cx="1834890" cy="1729109"/>
          </a:xfrm>
          <a:prstGeom prst="rect">
            <a:avLst/>
          </a:prstGeom>
        </p:spPr>
      </p:pic>
      <p:pic>
        <p:nvPicPr>
          <p:cNvPr id="30" name="Picture 29" descr="TPS N-pdf Musc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5400" y="4148533"/>
            <a:ext cx="1854006" cy="1762757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961285" y="3883340"/>
            <a:ext cx="1474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>
                <a:latin typeface="Times"/>
                <a:cs typeface="Times"/>
              </a:rPr>
              <a:t>N</a:t>
            </a:r>
            <a:r>
              <a:rPr lang="en-US" sz="1400">
                <a:latin typeface="Times"/>
                <a:cs typeface="Times"/>
              </a:rPr>
              <a:t>-profile,   PC fit</a:t>
            </a:r>
            <a:endParaRPr lang="en-US" sz="1400" i="1">
              <a:latin typeface="Times"/>
              <a:cs typeface="Time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69216" y="3847882"/>
            <a:ext cx="13003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"/>
                <a:cs typeface="Times"/>
              </a:rPr>
              <a:t>pole-free </a:t>
            </a:r>
            <a:r>
              <a:rPr lang="en-US" sz="1400" i="1">
                <a:latin typeface="Times"/>
                <a:cs typeface="Times"/>
              </a:rPr>
              <a:t>N</a:t>
            </a:r>
            <a:r>
              <a:rPr lang="en-US" sz="1400">
                <a:latin typeface="Times"/>
                <a:cs typeface="Times"/>
              </a:rPr>
              <a:t>-pdf </a:t>
            </a:r>
            <a:endParaRPr lang="en-US" sz="1400" i="1">
              <a:latin typeface="Times"/>
              <a:cs typeface="Time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2000" y="6063690"/>
            <a:ext cx="78981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"/>
                <a:cs typeface="Times"/>
              </a:rPr>
              <a:t>analytic expressions for </a:t>
            </a:r>
            <a:r>
              <a:rPr lang="en-US" sz="1400" i="1">
                <a:latin typeface="Times"/>
                <a:cs typeface="Times"/>
              </a:rPr>
              <a:t>N</a:t>
            </a:r>
            <a:r>
              <a:rPr lang="en-US" sz="1400">
                <a:latin typeface="Times"/>
                <a:cs typeface="Times"/>
              </a:rPr>
              <a:t>-contours, </a:t>
            </a:r>
            <a:r>
              <a:rPr lang="en-US" sz="1400" i="1">
                <a:latin typeface="Times"/>
                <a:cs typeface="Times"/>
              </a:rPr>
              <a:t>N</a:t>
            </a:r>
            <a:r>
              <a:rPr lang="en-US" sz="1400">
                <a:latin typeface="Times"/>
                <a:cs typeface="Times"/>
              </a:rPr>
              <a:t>-profile, </a:t>
            </a:r>
            <a:r>
              <a:rPr lang="en-US" sz="1400" i="1">
                <a:latin typeface="Times"/>
                <a:cs typeface="Times"/>
              </a:rPr>
              <a:t>N-</a:t>
            </a:r>
            <a:r>
              <a:rPr lang="en-US" sz="1400">
                <a:latin typeface="Times"/>
                <a:cs typeface="Times"/>
              </a:rPr>
              <a:t>pdf allow easy evaluation                Next:  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predicting </a:t>
            </a:r>
            <a:r>
              <a:rPr lang="en-US" sz="1400" i="1">
                <a:solidFill>
                  <a:srgbClr val="FFFF00"/>
                </a:solidFill>
                <a:latin typeface="Times"/>
                <a:cs typeface="Times"/>
              </a:rPr>
              <a:t>N</a:t>
            </a:r>
            <a:r>
              <a:rPr lang="en-US" sz="1400" baseline="-25000">
                <a:solidFill>
                  <a:srgbClr val="FFFF00"/>
                </a:solidFill>
                <a:latin typeface="Times"/>
                <a:cs typeface="Times"/>
              </a:rPr>
              <a:t>stars</a:t>
            </a:r>
            <a:endParaRPr lang="en-US" sz="1400" baseline="-25000">
              <a:latin typeface="Times"/>
              <a:cs typeface="Times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295400" y="2685699"/>
            <a:ext cx="625839" cy="892724"/>
            <a:chOff x="1295400" y="2231476"/>
            <a:chExt cx="625839" cy="892724"/>
          </a:xfrm>
        </p:grpSpPr>
        <p:cxnSp>
          <p:nvCxnSpPr>
            <p:cNvPr id="17" name="Straight Connector 16"/>
            <p:cNvCxnSpPr/>
            <p:nvPr/>
          </p:nvCxnSpPr>
          <p:spPr>
            <a:xfrm rot="16200000" flipV="1">
              <a:off x="1294620" y="2775577"/>
              <a:ext cx="327679" cy="1138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 flipH="1">
              <a:off x="1458459" y="2938280"/>
              <a:ext cx="462780" cy="1138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1599100" y="2859497"/>
              <a:ext cx="241082" cy="2647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>
                  <a:latin typeface="Times"/>
                  <a:cs typeface="Times"/>
                </a:rPr>
                <a:t>z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295400" y="2231476"/>
              <a:ext cx="250130" cy="2647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>
                  <a:latin typeface="Times"/>
                  <a:cs typeface="Times"/>
                </a:rPr>
                <a:t>x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477000" y="2816423"/>
            <a:ext cx="16140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"/>
                <a:cs typeface="Times"/>
              </a:rPr>
              <a:t>TPS model: both </a:t>
            </a:r>
          </a:p>
          <a:p>
            <a:r>
              <a:rPr lang="en-US" sz="1400" i="1">
                <a:latin typeface="Times"/>
                <a:cs typeface="Times"/>
              </a:rPr>
              <a:t>n(r, z)   </a:t>
            </a:r>
            <a:r>
              <a:rPr lang="en-US" sz="1400">
                <a:latin typeface="Times"/>
                <a:cs typeface="Times"/>
              </a:rPr>
              <a:t>and  </a:t>
            </a:r>
            <a:r>
              <a:rPr lang="en-US" sz="1400" i="1">
                <a:latin typeface="Times"/>
                <a:cs typeface="Times"/>
              </a:rPr>
              <a:t>N(x, z)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0475" y="228600"/>
            <a:ext cx="414892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latin typeface="Times"/>
                <a:cs typeface="Times"/>
              </a:rPr>
              <a:t>2D models predict </a:t>
            </a:r>
            <a:r>
              <a:rPr lang="en-US" sz="3200" i="1">
                <a:latin typeface="Times"/>
                <a:cs typeface="Times"/>
              </a:rPr>
              <a:t>N</a:t>
            </a:r>
            <a:r>
              <a:rPr lang="en-US" sz="3200" baseline="-25000">
                <a:latin typeface="Times"/>
                <a:cs typeface="Times"/>
              </a:rPr>
              <a:t>stars</a:t>
            </a:r>
            <a:endParaRPr lang="en-US" sz="3200" i="1">
              <a:latin typeface="Times"/>
              <a:cs typeface="Time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04056" y="2168089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>
              <a:solidFill>
                <a:srgbClr val="FFFF00"/>
              </a:solidFill>
              <a:latin typeface="Times"/>
              <a:cs typeface="Time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16463" y="1710889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i="1">
              <a:solidFill>
                <a:srgbClr val="FFFF00"/>
              </a:solidFill>
              <a:latin typeface="Times"/>
              <a:cs typeface="Times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38200" y="1066800"/>
            <a:ext cx="706221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FF00"/>
                </a:solidFill>
                <a:latin typeface="Times"/>
                <a:cs typeface="Times"/>
              </a:rPr>
              <a:t>Basic idea  </a:t>
            </a:r>
            <a:r>
              <a:rPr lang="en-US" sz="1600" i="1">
                <a:latin typeface="Times"/>
                <a:cs typeface="Times"/>
              </a:rPr>
              <a:t>N</a:t>
            </a:r>
            <a:r>
              <a:rPr lang="en-US" sz="1600" baseline="-25000">
                <a:latin typeface="Times"/>
                <a:cs typeface="Times"/>
              </a:rPr>
              <a:t>stars </a:t>
            </a:r>
            <a:r>
              <a:rPr lang="en-US" sz="1600">
                <a:latin typeface="Times"/>
                <a:cs typeface="Times"/>
              </a:rPr>
              <a:t>≲</a:t>
            </a:r>
            <a:r>
              <a:rPr lang="en-US" sz="1600" i="1">
                <a:latin typeface="Times"/>
                <a:cs typeface="Times"/>
              </a:rPr>
              <a:t>  N</a:t>
            </a:r>
            <a:r>
              <a:rPr lang="en-US" sz="1600" baseline="-25000">
                <a:latin typeface="Times"/>
                <a:cs typeface="Times"/>
              </a:rPr>
              <a:t>Jeans</a:t>
            </a:r>
            <a:r>
              <a:rPr lang="en-US" sz="1600" i="1">
                <a:latin typeface="Times"/>
                <a:cs typeface="Times"/>
              </a:rPr>
              <a:t>  </a:t>
            </a:r>
            <a:r>
              <a:rPr lang="en-US" sz="1600">
                <a:latin typeface="Times"/>
                <a:cs typeface="Times"/>
              </a:rPr>
              <a:t>in gas with  </a:t>
            </a:r>
            <a:r>
              <a:rPr lang="en-US" sz="1600" i="1">
                <a:latin typeface="Times"/>
                <a:cs typeface="Times"/>
              </a:rPr>
              <a:t>n</a:t>
            </a:r>
            <a:r>
              <a:rPr lang="en-US" sz="1600">
                <a:latin typeface="Times"/>
                <a:cs typeface="Times"/>
              </a:rPr>
              <a:t> &gt; </a:t>
            </a:r>
            <a:r>
              <a:rPr lang="en-US" sz="1600" i="1">
                <a:latin typeface="Times"/>
                <a:cs typeface="Times"/>
              </a:rPr>
              <a:t>n</a:t>
            </a:r>
            <a:r>
              <a:rPr lang="en-US" sz="1600" baseline="-25000">
                <a:latin typeface="Times"/>
                <a:cs typeface="Times"/>
              </a:rPr>
              <a:t>min                   </a:t>
            </a:r>
            <a:r>
              <a:rPr lang="en-US" sz="1600">
                <a:latin typeface="Times"/>
                <a:cs typeface="Times"/>
              </a:rPr>
              <a:t>modified Jeans fragmentation</a:t>
            </a:r>
          </a:p>
          <a:p>
            <a:r>
              <a:rPr lang="en-US" sz="1400">
                <a:latin typeface="Times"/>
                <a:cs typeface="Times"/>
              </a:rPr>
              <a:t>  </a:t>
            </a:r>
          </a:p>
        </p:txBody>
      </p:sp>
      <p:grpSp>
        <p:nvGrpSpPr>
          <p:cNvPr id="102" name="Group 101"/>
          <p:cNvGrpSpPr/>
          <p:nvPr/>
        </p:nvGrpSpPr>
        <p:grpSpPr>
          <a:xfrm>
            <a:off x="838200" y="1981200"/>
            <a:ext cx="7696200" cy="4038600"/>
            <a:chOff x="838200" y="1743456"/>
            <a:chExt cx="7696200" cy="4038600"/>
          </a:xfrm>
        </p:grpSpPr>
        <p:grpSp>
          <p:nvGrpSpPr>
            <p:cNvPr id="98" name="Group 97"/>
            <p:cNvGrpSpPr/>
            <p:nvPr/>
          </p:nvGrpSpPr>
          <p:grpSpPr>
            <a:xfrm>
              <a:off x="838200" y="2133600"/>
              <a:ext cx="7696200" cy="3648456"/>
              <a:chOff x="838200" y="1837944"/>
              <a:chExt cx="7696200" cy="3648456"/>
            </a:xfrm>
          </p:grpSpPr>
          <p:grpSp>
            <p:nvGrpSpPr>
              <p:cNvPr id="97" name="Group 96"/>
              <p:cNvGrpSpPr/>
              <p:nvPr/>
            </p:nvGrpSpPr>
            <p:grpSpPr>
              <a:xfrm>
                <a:off x="838200" y="1849396"/>
                <a:ext cx="7696200" cy="3637004"/>
                <a:chOff x="838200" y="1849396"/>
                <a:chExt cx="7696200" cy="3637004"/>
              </a:xfrm>
            </p:grpSpPr>
            <p:grpSp>
              <p:nvGrpSpPr>
                <p:cNvPr id="96" name="Group 95"/>
                <p:cNvGrpSpPr/>
                <p:nvPr/>
              </p:nvGrpSpPr>
              <p:grpSpPr>
                <a:xfrm>
                  <a:off x="838200" y="1849396"/>
                  <a:ext cx="7696200" cy="3637004"/>
                  <a:chOff x="838200" y="1849396"/>
                  <a:chExt cx="7696200" cy="3637004"/>
                </a:xfrm>
              </p:grpSpPr>
              <p:grpSp>
                <p:nvGrpSpPr>
                  <p:cNvPr id="69" name="Group 68"/>
                  <p:cNvGrpSpPr/>
                  <p:nvPr/>
                </p:nvGrpSpPr>
                <p:grpSpPr>
                  <a:xfrm>
                    <a:off x="838200" y="1849396"/>
                    <a:ext cx="7696200" cy="3637004"/>
                    <a:chOff x="1183045" y="990600"/>
                    <a:chExt cx="7696200" cy="3637004"/>
                  </a:xfrm>
                </p:grpSpPr>
                <p:grpSp>
                  <p:nvGrpSpPr>
                    <p:cNvPr id="37" name="Group 36"/>
                    <p:cNvGrpSpPr/>
                    <p:nvPr/>
                  </p:nvGrpSpPr>
                  <p:grpSpPr>
                    <a:xfrm>
                      <a:off x="1183045" y="990600"/>
                      <a:ext cx="7696200" cy="3637004"/>
                      <a:chOff x="1338748" y="1429404"/>
                      <a:chExt cx="7696200" cy="3637004"/>
                    </a:xfrm>
                  </p:grpSpPr>
                  <p:sp>
                    <p:nvSpPr>
                      <p:cNvPr id="17" name="TextBox 16"/>
                      <p:cNvSpPr txBox="1"/>
                      <p:nvPr/>
                    </p:nvSpPr>
                    <p:spPr>
                      <a:xfrm>
                        <a:off x="1338748" y="1429404"/>
                        <a:ext cx="7696200" cy="289310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400">
                            <a:solidFill>
                              <a:srgbClr val="FFFF00"/>
                            </a:solidFill>
                            <a:latin typeface="Times"/>
                            <a:cs typeface="Times"/>
                          </a:rPr>
                          <a:t>Typical new star  </a:t>
                        </a:r>
                        <a:r>
                          <a:rPr lang="en-US" sz="1400">
                            <a:latin typeface="Times"/>
                            <a:cs typeface="Times"/>
                          </a:rPr>
                          <a:t>has final mass           = 0.36 </a:t>
                        </a:r>
                        <a:r>
                          <a:rPr lang="en-US" sz="1400" i="1">
                            <a:latin typeface="Times"/>
                            <a:cs typeface="Times"/>
                          </a:rPr>
                          <a:t>M</a:t>
                        </a:r>
                        <a:r>
                          <a:rPr lang="en-US" sz="1400" baseline="-25000">
                            <a:latin typeface="Times"/>
                            <a:cs typeface="Times"/>
                          </a:rPr>
                          <a:t>⨀</a:t>
                        </a:r>
                        <a:r>
                          <a:rPr lang="en-US" sz="1400">
                            <a:solidFill>
                              <a:srgbClr val="FFFF00"/>
                            </a:solidFill>
                            <a:latin typeface="Times"/>
                            <a:cs typeface="Times"/>
                          </a:rPr>
                          <a:t>                      </a:t>
                        </a:r>
                        <a:r>
                          <a:rPr lang="en-US" sz="1400">
                            <a:latin typeface="Times"/>
                            <a:cs typeface="Times"/>
                          </a:rPr>
                          <a:t>(Weidner &amp; Kroupa 06)</a:t>
                        </a:r>
                      </a:p>
                      <a:p>
                        <a:endParaRPr lang="en-US" sz="1400">
                          <a:latin typeface="Times"/>
                          <a:cs typeface="Times"/>
                        </a:endParaRPr>
                      </a:p>
                      <a:p>
                        <a:r>
                          <a:rPr lang="en-US" sz="1400">
                            <a:solidFill>
                              <a:srgbClr val="FFFF00"/>
                            </a:solidFill>
                            <a:latin typeface="Times"/>
                            <a:cs typeface="Times"/>
                          </a:rPr>
                          <a:t>“IMF-BE sphere” forms  </a:t>
                        </a:r>
                        <a:r>
                          <a:rPr lang="en-US" sz="1400" i="1">
                            <a:solidFill>
                              <a:srgbClr val="FFFF00"/>
                            </a:solidFill>
                            <a:latin typeface="Times"/>
                            <a:cs typeface="Times"/>
                          </a:rPr>
                          <a:t>      </a:t>
                        </a:r>
                        <a:r>
                          <a:rPr lang="en-US" sz="1400">
                            <a:latin typeface="Times"/>
                            <a:cs typeface="Times"/>
                          </a:rPr>
                          <a:t>     </a:t>
                        </a:r>
                        <a:r>
                          <a:rPr lang="en-US" sz="1400" i="1">
                            <a:latin typeface="Times"/>
                            <a:cs typeface="Times"/>
                          </a:rPr>
                          <a:t>m</a:t>
                        </a:r>
                        <a:r>
                          <a:rPr lang="en-US" sz="1400" i="1" baseline="-25000">
                            <a:latin typeface="Times"/>
                            <a:cs typeface="Times"/>
                          </a:rPr>
                          <a:t>BE</a:t>
                        </a:r>
                        <a:r>
                          <a:rPr lang="en-US" sz="1400" i="1">
                            <a:latin typeface="Times"/>
                            <a:cs typeface="Times"/>
                          </a:rPr>
                          <a:t> = </a:t>
                        </a:r>
                        <a:r>
                          <a:rPr lang="en-US" sz="1400">
                            <a:latin typeface="Times"/>
                            <a:cs typeface="Times"/>
                          </a:rPr>
                          <a:t>         /</a:t>
                        </a:r>
                        <a:r>
                          <a:rPr lang="en-US" sz="1400" i="1">
                            <a:latin typeface="Symbol" charset="2"/>
                            <a:cs typeface="Symbol" charset="2"/>
                          </a:rPr>
                          <a:t>e</a:t>
                        </a:r>
                        <a:r>
                          <a:rPr lang="en-US" sz="1400" i="1">
                            <a:latin typeface="Times"/>
                            <a:cs typeface="Times"/>
                          </a:rPr>
                          <a:t> </a:t>
                        </a:r>
                        <a:r>
                          <a:rPr lang="en-US" sz="1400">
                            <a:latin typeface="Times"/>
                            <a:cs typeface="Times"/>
                          </a:rPr>
                          <a:t>= 1 </a:t>
                        </a:r>
                        <a:r>
                          <a:rPr lang="en-US" sz="1400" i="1">
                            <a:latin typeface="Times"/>
                            <a:cs typeface="Times"/>
                          </a:rPr>
                          <a:t>M</a:t>
                        </a:r>
                        <a:r>
                          <a:rPr lang="en-US" sz="1400" baseline="-25000">
                            <a:latin typeface="Times"/>
                            <a:cs typeface="Times"/>
                          </a:rPr>
                          <a:t>⨀</a:t>
                        </a:r>
                        <a:r>
                          <a:rPr lang="en-US" sz="1400">
                            <a:latin typeface="Times"/>
                            <a:cs typeface="Times"/>
                          </a:rPr>
                          <a:t>             (</a:t>
                        </a:r>
                        <a:r>
                          <a:rPr lang="en-US" sz="1400" i="1">
                            <a:latin typeface="Symbol" charset="2"/>
                            <a:cs typeface="Symbol" charset="2"/>
                          </a:rPr>
                          <a:t>e</a:t>
                        </a:r>
                        <a:r>
                          <a:rPr lang="en-US" sz="1400">
                            <a:latin typeface="Times"/>
                            <a:cs typeface="Times"/>
                          </a:rPr>
                          <a:t> = 0.35 Alves+ 10, Könyves+ 15)</a:t>
                        </a:r>
                      </a:p>
                      <a:p>
                        <a:r>
                          <a:rPr lang="en-US" sz="1400">
                            <a:latin typeface="Times"/>
                            <a:cs typeface="Times"/>
                          </a:rPr>
                          <a:t>                                                                                                                                             </a:t>
                        </a:r>
                      </a:p>
                      <a:p>
                        <a:r>
                          <a:rPr lang="en-US" sz="1400">
                            <a:latin typeface="Times"/>
                            <a:cs typeface="Times"/>
                          </a:rPr>
                          <a:t>                                                                                                                                            core          10 K</a:t>
                        </a:r>
                      </a:p>
                      <a:p>
                        <a:r>
                          <a:rPr lang="en-US" sz="1400">
                            <a:latin typeface="Times"/>
                            <a:cs typeface="Times"/>
                          </a:rPr>
                          <a:t>                                                                                                                                            IRDC        20 K</a:t>
                        </a:r>
                      </a:p>
                      <a:p>
                        <a:r>
                          <a:rPr lang="en-US" sz="1400">
                            <a:latin typeface="Times"/>
                            <a:cs typeface="Times"/>
                          </a:rPr>
                          <a:t>                                                                                                                                            cluster     &gt;20 K                                                                                                                                          </a:t>
                        </a:r>
                      </a:p>
                      <a:p>
                        <a:r>
                          <a:rPr lang="en-US" sz="1400">
                            <a:latin typeface="Times"/>
                            <a:cs typeface="Times"/>
                          </a:rPr>
                          <a:t>                                                                                                                                                                                         </a:t>
                        </a:r>
                      </a:p>
                      <a:p>
                        <a:endParaRPr lang="en-US" sz="1400">
                          <a:latin typeface="Times"/>
                          <a:cs typeface="Times"/>
                        </a:endParaRPr>
                      </a:p>
                      <a:p>
                        <a:endParaRPr lang="en-US" sz="1400">
                          <a:latin typeface="Times"/>
                          <a:cs typeface="Times"/>
                        </a:endParaRPr>
                      </a:p>
                      <a:p>
                        <a:r>
                          <a:rPr lang="en-US" sz="1400">
                            <a:solidFill>
                              <a:srgbClr val="FFFF00"/>
                            </a:solidFill>
                            <a:latin typeface="Times"/>
                            <a:cs typeface="Times"/>
                          </a:rPr>
                          <a:t> </a:t>
                        </a:r>
                      </a:p>
                      <a:p>
                        <a:endParaRPr lang="en-US" sz="1400">
                          <a:solidFill>
                            <a:srgbClr val="FFFF00"/>
                          </a:solidFill>
                          <a:latin typeface="Times"/>
                          <a:cs typeface="Times"/>
                        </a:endParaRPr>
                      </a:p>
                      <a:p>
                        <a:r>
                          <a:rPr lang="en-US" sz="1400">
                            <a:latin typeface="Times"/>
                            <a:cs typeface="Times"/>
                          </a:rPr>
                          <a:t> </a:t>
                        </a:r>
                      </a:p>
                    </p:txBody>
                  </p:sp>
                  <p:sp>
                    <p:nvSpPr>
                      <p:cNvPr id="35" name="TextBox 34"/>
                      <p:cNvSpPr txBox="1"/>
                      <p:nvPr/>
                    </p:nvSpPr>
                    <p:spPr>
                      <a:xfrm>
                        <a:off x="5319985" y="4758631"/>
                        <a:ext cx="184666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endParaRPr lang="en-US" sz="1400" i="1">
                          <a:latin typeface="Symbol" charset="2"/>
                          <a:cs typeface="Symbol" charset="2"/>
                        </a:endParaRPr>
                      </a:p>
                    </p:txBody>
                  </p:sp>
                </p:grpSp>
                <p:grpSp>
                  <p:nvGrpSpPr>
                    <p:cNvPr id="40" name="Group 68"/>
                    <p:cNvGrpSpPr/>
                    <p:nvPr/>
                  </p:nvGrpSpPr>
                  <p:grpSpPr>
                    <a:xfrm>
                      <a:off x="1259245" y="1905000"/>
                      <a:ext cx="5978525" cy="767717"/>
                      <a:chOff x="1564045" y="987860"/>
                      <a:chExt cx="5978525" cy="767717"/>
                    </a:xfrm>
                  </p:grpSpPr>
                  <p:grpSp>
                    <p:nvGrpSpPr>
                      <p:cNvPr id="42" name="Group 67"/>
                      <p:cNvGrpSpPr/>
                      <p:nvPr/>
                    </p:nvGrpSpPr>
                    <p:grpSpPr>
                      <a:xfrm>
                        <a:off x="1564045" y="987860"/>
                        <a:ext cx="5978525" cy="685800"/>
                        <a:chOff x="1564045" y="987860"/>
                        <a:chExt cx="5978525" cy="685800"/>
                      </a:xfrm>
                    </p:grpSpPr>
                    <p:sp>
                      <p:nvSpPr>
                        <p:cNvPr id="44" name="Rectangle 43"/>
                        <p:cNvSpPr/>
                        <p:nvPr/>
                      </p:nvSpPr>
                      <p:spPr>
                        <a:xfrm>
                          <a:off x="1564045" y="987860"/>
                          <a:ext cx="5978525" cy="685800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graphicFrame>
                      <p:nvGraphicFramePr>
                        <p:cNvPr id="45" name="Object 44"/>
                        <p:cNvGraphicFramePr>
                          <a:graphicFrameLocks noChangeAspect="1"/>
                        </p:cNvGraphicFramePr>
                        <p:nvPr>
                          <p:extLst>
                            <p:ext uri="{D42A27DB-BD31-4B8C-83A1-F6EECF244321}">
              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5663008"/>
                            </p:ext>
                          </p:extLst>
                        </p:nvPr>
                      </p:nvGraphicFramePr>
                      <p:xfrm>
                        <a:off x="1679575" y="1064060"/>
                        <a:ext cx="5594350" cy="463550"/>
                      </p:xfrm>
                      <a:graphic>
                        <a:graphicData uri="http://schemas.openxmlformats.org/presentationml/2006/ole">
                          <p:oleObj spid="_x0000_s1036" name="Equation" r:id="rId3" imgW="5499100" imgH="457200" progId="Equation.3">
                            <p:embed/>
                          </p:oleObj>
                        </a:graphicData>
                      </a:graphic>
                    </p:graphicFrame>
                  </p:grpSp>
                  <p:sp>
                    <p:nvSpPr>
                      <p:cNvPr id="43" name="TextBox 42"/>
                      <p:cNvSpPr txBox="1"/>
                      <p:nvPr/>
                    </p:nvSpPr>
                    <p:spPr>
                      <a:xfrm>
                        <a:off x="5883298" y="1447800"/>
                        <a:ext cx="184666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endParaRPr lang="en-US" sz="1400" i="1">
                          <a:latin typeface="Times"/>
                          <a:cs typeface="Times"/>
                        </a:endParaRPr>
                      </a:p>
                    </p:txBody>
                  </p:sp>
                </p:grpSp>
              </p:grpSp>
              <p:grpSp>
                <p:nvGrpSpPr>
                  <p:cNvPr id="47" name="Group 46"/>
                  <p:cNvGrpSpPr/>
                  <p:nvPr/>
                </p:nvGrpSpPr>
                <p:grpSpPr>
                  <a:xfrm>
                    <a:off x="2650578" y="2267712"/>
                    <a:ext cx="549822" cy="307777"/>
                    <a:chOff x="2788722" y="3927911"/>
                    <a:chExt cx="549822" cy="307777"/>
                  </a:xfrm>
                </p:grpSpPr>
                <p:sp>
                  <p:nvSpPr>
                    <p:cNvPr id="48" name="TextBox 47"/>
                    <p:cNvSpPr txBox="1"/>
                    <p:nvPr/>
                  </p:nvSpPr>
                  <p:spPr>
                    <a:xfrm>
                      <a:off x="2788722" y="3927911"/>
                      <a:ext cx="54982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 i="1">
                          <a:solidFill>
                            <a:srgbClr val="FFFF00"/>
                          </a:solidFill>
                          <a:latin typeface="Times"/>
                          <a:cs typeface="Times"/>
                        </a:rPr>
                        <a:t>m</a:t>
                      </a:r>
                      <a:r>
                        <a:rPr lang="en-US" sz="1400" baseline="-25000">
                          <a:solidFill>
                            <a:srgbClr val="FFFF00"/>
                          </a:solidFill>
                          <a:latin typeface="Times"/>
                          <a:cs typeface="Times"/>
                        </a:rPr>
                        <a:t>IMF</a:t>
                      </a:r>
                      <a:endParaRPr lang="en-US" sz="1400">
                        <a:solidFill>
                          <a:srgbClr val="FFFF00"/>
                        </a:solidFill>
                        <a:latin typeface="Times"/>
                        <a:cs typeface="Times"/>
                      </a:endParaRPr>
                    </a:p>
                  </p:txBody>
                </p:sp>
                <p:cxnSp>
                  <p:nvCxnSpPr>
                    <p:cNvPr id="49" name="Straight Connector 48"/>
                    <p:cNvCxnSpPr/>
                    <p:nvPr/>
                  </p:nvCxnSpPr>
                  <p:spPr>
                    <a:xfrm>
                      <a:off x="2895600" y="4040687"/>
                      <a:ext cx="91440" cy="1588"/>
                    </a:xfrm>
                    <a:prstGeom prst="line">
                      <a:avLst/>
                    </a:prstGeom>
                    <a:ln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50" name="Group 49"/>
                <p:cNvGrpSpPr/>
                <p:nvPr/>
              </p:nvGrpSpPr>
              <p:grpSpPr>
                <a:xfrm>
                  <a:off x="3657600" y="2283023"/>
                  <a:ext cx="571111" cy="307777"/>
                  <a:chOff x="2788722" y="3959423"/>
                  <a:chExt cx="571111" cy="307777"/>
                </a:xfrm>
              </p:grpSpPr>
              <p:sp>
                <p:nvSpPr>
                  <p:cNvPr id="51" name="TextBox 50"/>
                  <p:cNvSpPr txBox="1"/>
                  <p:nvPr/>
                </p:nvSpPr>
                <p:spPr>
                  <a:xfrm>
                    <a:off x="2788722" y="3959423"/>
                    <a:ext cx="571111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i="1">
                        <a:latin typeface="Times"/>
                        <a:cs typeface="Times"/>
                      </a:rPr>
                      <a:t>m</a:t>
                    </a:r>
                    <a:r>
                      <a:rPr lang="en-US" sz="1400" i="1" baseline="-25000">
                        <a:latin typeface="Times"/>
                        <a:cs typeface="Times"/>
                      </a:rPr>
                      <a:t>IMF</a:t>
                    </a:r>
                    <a:endParaRPr lang="en-US" sz="1400" i="1">
                      <a:latin typeface="Times"/>
                      <a:cs typeface="Times"/>
                    </a:endParaRPr>
                  </a:p>
                </p:txBody>
              </p:sp>
              <p:cxnSp>
                <p:nvCxnSpPr>
                  <p:cNvPr id="52" name="Straight Connector 51"/>
                  <p:cNvCxnSpPr/>
                  <p:nvPr/>
                </p:nvCxnSpPr>
                <p:spPr>
                  <a:xfrm>
                    <a:off x="2895600" y="4059936"/>
                    <a:ext cx="91440" cy="1588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71" name="Group 70"/>
              <p:cNvGrpSpPr/>
              <p:nvPr/>
            </p:nvGrpSpPr>
            <p:grpSpPr>
              <a:xfrm>
                <a:off x="3162689" y="1837944"/>
                <a:ext cx="571111" cy="307777"/>
                <a:chOff x="252009" y="961048"/>
                <a:chExt cx="571111" cy="307777"/>
              </a:xfrm>
            </p:grpSpPr>
            <p:sp>
              <p:nvSpPr>
                <p:cNvPr id="21" name="TextBox 20"/>
                <p:cNvSpPr txBox="1"/>
                <p:nvPr/>
              </p:nvSpPr>
              <p:spPr>
                <a:xfrm>
                  <a:off x="252009" y="961048"/>
                  <a:ext cx="57111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i="1">
                      <a:latin typeface="Times"/>
                      <a:cs typeface="Times"/>
                    </a:rPr>
                    <a:t>m</a:t>
                  </a:r>
                  <a:r>
                    <a:rPr lang="en-US" sz="1400" i="1" baseline="-25000">
                      <a:latin typeface="Times"/>
                      <a:cs typeface="Times"/>
                    </a:rPr>
                    <a:t>IMF</a:t>
                  </a:r>
                  <a:endParaRPr lang="en-US" sz="1400" i="1">
                    <a:latin typeface="Times"/>
                    <a:cs typeface="Times"/>
                  </a:endParaRPr>
                </a:p>
              </p:txBody>
            </p:sp>
            <p:cxnSp>
              <p:nvCxnSpPr>
                <p:cNvPr id="22" name="Straight Connector 21"/>
                <p:cNvCxnSpPr/>
                <p:nvPr/>
              </p:nvCxnSpPr>
              <p:spPr>
                <a:xfrm>
                  <a:off x="359664" y="1052417"/>
                  <a:ext cx="91440" cy="1588"/>
                </a:xfrm>
                <a:prstGeom prst="line">
                  <a:avLst/>
                </a:prstGeom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9" name="TextBox 98"/>
            <p:cNvSpPr txBox="1"/>
            <p:nvPr/>
          </p:nvSpPr>
          <p:spPr>
            <a:xfrm>
              <a:off x="838200" y="1743456"/>
              <a:ext cx="2409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Times"/>
                  <a:cs typeface="Times"/>
                </a:rPr>
                <a:t>Defining the Jeans mass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8652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0475" y="228600"/>
            <a:ext cx="414892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latin typeface="Times"/>
                <a:cs typeface="Times"/>
              </a:rPr>
              <a:t>2D models predict </a:t>
            </a:r>
            <a:r>
              <a:rPr lang="en-US" sz="3200" i="1">
                <a:latin typeface="Times"/>
                <a:cs typeface="Times"/>
              </a:rPr>
              <a:t>N</a:t>
            </a:r>
            <a:r>
              <a:rPr lang="en-US" sz="3200" baseline="-25000">
                <a:latin typeface="Times"/>
                <a:cs typeface="Times"/>
              </a:rPr>
              <a:t>stars</a:t>
            </a:r>
            <a:endParaRPr lang="en-US" sz="3200" i="1">
              <a:latin typeface="Times"/>
              <a:cs typeface="Time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04056" y="2168089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>
              <a:solidFill>
                <a:srgbClr val="FFFF00"/>
              </a:solidFill>
              <a:latin typeface="Times"/>
              <a:cs typeface="Time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16463" y="1710889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i="1">
              <a:solidFill>
                <a:srgbClr val="FFFF00"/>
              </a:solidFill>
              <a:latin typeface="Times"/>
              <a:cs typeface="Times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38200" y="1066800"/>
            <a:ext cx="706221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FF00"/>
                </a:solidFill>
                <a:latin typeface="Times"/>
                <a:cs typeface="Times"/>
              </a:rPr>
              <a:t>Basic idea  </a:t>
            </a:r>
            <a:r>
              <a:rPr lang="en-US" sz="1600" i="1">
                <a:latin typeface="Times"/>
                <a:cs typeface="Times"/>
              </a:rPr>
              <a:t>N</a:t>
            </a:r>
            <a:r>
              <a:rPr lang="en-US" sz="1600" baseline="-25000">
                <a:latin typeface="Times"/>
                <a:cs typeface="Times"/>
              </a:rPr>
              <a:t>stars </a:t>
            </a:r>
            <a:r>
              <a:rPr lang="en-US" sz="1600">
                <a:latin typeface="Times"/>
                <a:cs typeface="Times"/>
              </a:rPr>
              <a:t>≲</a:t>
            </a:r>
            <a:r>
              <a:rPr lang="en-US" sz="1600" i="1">
                <a:latin typeface="Times"/>
                <a:cs typeface="Times"/>
              </a:rPr>
              <a:t>  N</a:t>
            </a:r>
            <a:r>
              <a:rPr lang="en-US" sz="1600" baseline="-25000">
                <a:latin typeface="Times"/>
                <a:cs typeface="Times"/>
              </a:rPr>
              <a:t>Jeans</a:t>
            </a:r>
            <a:r>
              <a:rPr lang="en-US" sz="1600" i="1">
                <a:latin typeface="Times"/>
                <a:cs typeface="Times"/>
              </a:rPr>
              <a:t>  </a:t>
            </a:r>
            <a:r>
              <a:rPr lang="en-US" sz="1600">
                <a:latin typeface="Times"/>
                <a:cs typeface="Times"/>
              </a:rPr>
              <a:t>in gas with  </a:t>
            </a:r>
            <a:r>
              <a:rPr lang="en-US" sz="1600" i="1">
                <a:latin typeface="Times"/>
                <a:cs typeface="Times"/>
              </a:rPr>
              <a:t>n</a:t>
            </a:r>
            <a:r>
              <a:rPr lang="en-US" sz="1600">
                <a:latin typeface="Times"/>
                <a:cs typeface="Times"/>
              </a:rPr>
              <a:t> &gt; </a:t>
            </a:r>
            <a:r>
              <a:rPr lang="en-US" sz="1600" i="1">
                <a:latin typeface="Times"/>
                <a:cs typeface="Times"/>
              </a:rPr>
              <a:t>n</a:t>
            </a:r>
            <a:r>
              <a:rPr lang="en-US" sz="1600" baseline="-25000">
                <a:latin typeface="Times"/>
                <a:cs typeface="Times"/>
              </a:rPr>
              <a:t>min                   </a:t>
            </a:r>
            <a:r>
              <a:rPr lang="en-US" sz="1600">
                <a:latin typeface="Times"/>
                <a:cs typeface="Times"/>
              </a:rPr>
              <a:t>modified Jeans fragmentation</a:t>
            </a:r>
          </a:p>
          <a:p>
            <a:r>
              <a:rPr lang="en-US" sz="1400">
                <a:latin typeface="Times"/>
                <a:cs typeface="Times"/>
              </a:rPr>
              <a:t>  </a:t>
            </a:r>
          </a:p>
        </p:txBody>
      </p:sp>
      <p:grpSp>
        <p:nvGrpSpPr>
          <p:cNvPr id="102" name="Group 101"/>
          <p:cNvGrpSpPr/>
          <p:nvPr/>
        </p:nvGrpSpPr>
        <p:grpSpPr>
          <a:xfrm>
            <a:off x="838200" y="1981200"/>
            <a:ext cx="7696200" cy="4038600"/>
            <a:chOff x="838200" y="1743456"/>
            <a:chExt cx="7696200" cy="4038600"/>
          </a:xfrm>
        </p:grpSpPr>
        <p:grpSp>
          <p:nvGrpSpPr>
            <p:cNvPr id="98" name="Group 97"/>
            <p:cNvGrpSpPr/>
            <p:nvPr/>
          </p:nvGrpSpPr>
          <p:grpSpPr>
            <a:xfrm>
              <a:off x="838200" y="2133600"/>
              <a:ext cx="7696200" cy="3648456"/>
              <a:chOff x="838200" y="1837944"/>
              <a:chExt cx="7696200" cy="3648456"/>
            </a:xfrm>
          </p:grpSpPr>
          <p:grpSp>
            <p:nvGrpSpPr>
              <p:cNvPr id="97" name="Group 96"/>
              <p:cNvGrpSpPr/>
              <p:nvPr/>
            </p:nvGrpSpPr>
            <p:grpSpPr>
              <a:xfrm>
                <a:off x="838200" y="1849396"/>
                <a:ext cx="7696200" cy="3637004"/>
                <a:chOff x="838200" y="1849396"/>
                <a:chExt cx="7696200" cy="3637004"/>
              </a:xfrm>
            </p:grpSpPr>
            <p:grpSp>
              <p:nvGrpSpPr>
                <p:cNvPr id="96" name="Group 95"/>
                <p:cNvGrpSpPr/>
                <p:nvPr/>
              </p:nvGrpSpPr>
              <p:grpSpPr>
                <a:xfrm>
                  <a:off x="838200" y="1849396"/>
                  <a:ext cx="7696200" cy="3637004"/>
                  <a:chOff x="838200" y="1849396"/>
                  <a:chExt cx="7696200" cy="3637004"/>
                </a:xfrm>
              </p:grpSpPr>
              <p:grpSp>
                <p:nvGrpSpPr>
                  <p:cNvPr id="69" name="Group 68"/>
                  <p:cNvGrpSpPr/>
                  <p:nvPr/>
                </p:nvGrpSpPr>
                <p:grpSpPr>
                  <a:xfrm>
                    <a:off x="838200" y="1849396"/>
                    <a:ext cx="7696200" cy="3637004"/>
                    <a:chOff x="1183045" y="990600"/>
                    <a:chExt cx="7696200" cy="3637004"/>
                  </a:xfrm>
                </p:grpSpPr>
                <p:grpSp>
                  <p:nvGrpSpPr>
                    <p:cNvPr id="37" name="Group 36"/>
                    <p:cNvGrpSpPr/>
                    <p:nvPr/>
                  </p:nvGrpSpPr>
                  <p:grpSpPr>
                    <a:xfrm>
                      <a:off x="1183045" y="990600"/>
                      <a:ext cx="7696200" cy="3637004"/>
                      <a:chOff x="1338748" y="1429404"/>
                      <a:chExt cx="7696200" cy="3637004"/>
                    </a:xfrm>
                  </p:grpSpPr>
                  <p:sp>
                    <p:nvSpPr>
                      <p:cNvPr id="17" name="TextBox 16"/>
                      <p:cNvSpPr txBox="1"/>
                      <p:nvPr/>
                    </p:nvSpPr>
                    <p:spPr>
                      <a:xfrm>
                        <a:off x="1338748" y="1429404"/>
                        <a:ext cx="7696200" cy="289310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400">
                            <a:solidFill>
                              <a:srgbClr val="FFFF00"/>
                            </a:solidFill>
                            <a:latin typeface="Times"/>
                            <a:cs typeface="Times"/>
                          </a:rPr>
                          <a:t>Typical new star  </a:t>
                        </a:r>
                        <a:r>
                          <a:rPr lang="en-US" sz="1400">
                            <a:latin typeface="Times"/>
                            <a:cs typeface="Times"/>
                          </a:rPr>
                          <a:t>has final mass           = 0.36 </a:t>
                        </a:r>
                        <a:r>
                          <a:rPr lang="en-US" sz="1400" i="1">
                            <a:latin typeface="Times"/>
                            <a:cs typeface="Times"/>
                          </a:rPr>
                          <a:t>M</a:t>
                        </a:r>
                        <a:r>
                          <a:rPr lang="en-US" sz="1400" baseline="-25000">
                            <a:latin typeface="Times"/>
                            <a:cs typeface="Times"/>
                          </a:rPr>
                          <a:t>⨀</a:t>
                        </a:r>
                        <a:r>
                          <a:rPr lang="en-US" sz="1400">
                            <a:solidFill>
                              <a:srgbClr val="FFFF00"/>
                            </a:solidFill>
                            <a:latin typeface="Times"/>
                            <a:cs typeface="Times"/>
                          </a:rPr>
                          <a:t>                      </a:t>
                        </a:r>
                        <a:r>
                          <a:rPr lang="en-US" sz="1400">
                            <a:latin typeface="Times"/>
                            <a:cs typeface="Times"/>
                          </a:rPr>
                          <a:t>(Weidner &amp; Kroupa 06)</a:t>
                        </a:r>
                      </a:p>
                      <a:p>
                        <a:endParaRPr lang="en-US" sz="1400">
                          <a:latin typeface="Times"/>
                          <a:cs typeface="Times"/>
                        </a:endParaRPr>
                      </a:p>
                      <a:p>
                        <a:r>
                          <a:rPr lang="en-US" sz="1400">
                            <a:solidFill>
                              <a:srgbClr val="FFFF00"/>
                            </a:solidFill>
                            <a:latin typeface="Times"/>
                            <a:cs typeface="Times"/>
                          </a:rPr>
                          <a:t>“IMF-BE sphere” forms  </a:t>
                        </a:r>
                        <a:r>
                          <a:rPr lang="en-US" sz="1400" i="1">
                            <a:solidFill>
                              <a:srgbClr val="FFFF00"/>
                            </a:solidFill>
                            <a:latin typeface="Times"/>
                            <a:cs typeface="Times"/>
                          </a:rPr>
                          <a:t>      </a:t>
                        </a:r>
                        <a:r>
                          <a:rPr lang="en-US" sz="1400">
                            <a:latin typeface="Times"/>
                            <a:cs typeface="Times"/>
                          </a:rPr>
                          <a:t>     </a:t>
                        </a:r>
                        <a:r>
                          <a:rPr lang="en-US" sz="1400" i="1">
                            <a:latin typeface="Times"/>
                            <a:cs typeface="Times"/>
                          </a:rPr>
                          <a:t>m</a:t>
                        </a:r>
                        <a:r>
                          <a:rPr lang="en-US" sz="1400" i="1" baseline="-25000">
                            <a:latin typeface="Times"/>
                            <a:cs typeface="Times"/>
                          </a:rPr>
                          <a:t>BE</a:t>
                        </a:r>
                        <a:r>
                          <a:rPr lang="en-US" sz="1400" i="1">
                            <a:latin typeface="Times"/>
                            <a:cs typeface="Times"/>
                          </a:rPr>
                          <a:t> = </a:t>
                        </a:r>
                        <a:r>
                          <a:rPr lang="en-US" sz="1400">
                            <a:latin typeface="Times"/>
                            <a:cs typeface="Times"/>
                          </a:rPr>
                          <a:t>         /</a:t>
                        </a:r>
                        <a:r>
                          <a:rPr lang="en-US" sz="1400" i="1">
                            <a:latin typeface="Symbol" charset="2"/>
                            <a:cs typeface="Symbol" charset="2"/>
                          </a:rPr>
                          <a:t>e</a:t>
                        </a:r>
                        <a:r>
                          <a:rPr lang="en-US" sz="1400" i="1">
                            <a:latin typeface="Times"/>
                            <a:cs typeface="Times"/>
                          </a:rPr>
                          <a:t> </a:t>
                        </a:r>
                        <a:r>
                          <a:rPr lang="en-US" sz="1400">
                            <a:latin typeface="Times"/>
                            <a:cs typeface="Times"/>
                          </a:rPr>
                          <a:t>= 1 </a:t>
                        </a:r>
                        <a:r>
                          <a:rPr lang="en-US" sz="1400" i="1">
                            <a:latin typeface="Times"/>
                            <a:cs typeface="Times"/>
                          </a:rPr>
                          <a:t>M</a:t>
                        </a:r>
                        <a:r>
                          <a:rPr lang="en-US" sz="1400" baseline="-25000">
                            <a:latin typeface="Times"/>
                            <a:cs typeface="Times"/>
                          </a:rPr>
                          <a:t>⨀</a:t>
                        </a:r>
                        <a:r>
                          <a:rPr lang="en-US" sz="1400">
                            <a:latin typeface="Times"/>
                            <a:cs typeface="Times"/>
                          </a:rPr>
                          <a:t>             (</a:t>
                        </a:r>
                        <a:r>
                          <a:rPr lang="en-US" sz="1400" i="1">
                            <a:latin typeface="Symbol" charset="2"/>
                            <a:cs typeface="Symbol" charset="2"/>
                          </a:rPr>
                          <a:t>e</a:t>
                        </a:r>
                        <a:r>
                          <a:rPr lang="en-US" sz="1400">
                            <a:latin typeface="Times"/>
                            <a:cs typeface="Times"/>
                          </a:rPr>
                          <a:t> = 0.35 Alves+ 10, Könyves+ 15)</a:t>
                        </a:r>
                      </a:p>
                      <a:p>
                        <a:r>
                          <a:rPr lang="en-US" sz="1400">
                            <a:latin typeface="Times"/>
                            <a:cs typeface="Times"/>
                          </a:rPr>
                          <a:t>                                                                                                                                             </a:t>
                        </a:r>
                      </a:p>
                      <a:p>
                        <a:r>
                          <a:rPr lang="en-US" sz="1400">
                            <a:latin typeface="Times"/>
                            <a:cs typeface="Times"/>
                          </a:rPr>
                          <a:t>                                                                                                                                            core          10 K</a:t>
                        </a:r>
                      </a:p>
                      <a:p>
                        <a:r>
                          <a:rPr lang="en-US" sz="1400">
                            <a:latin typeface="Times"/>
                            <a:cs typeface="Times"/>
                          </a:rPr>
                          <a:t>                                                                                                                                            IRDC        20 K</a:t>
                        </a:r>
                      </a:p>
                      <a:p>
                        <a:r>
                          <a:rPr lang="en-US" sz="1400">
                            <a:latin typeface="Times"/>
                            <a:cs typeface="Times"/>
                          </a:rPr>
                          <a:t>                                                                                                                                            cluster     &gt;20 K                                                                                                                                          </a:t>
                        </a:r>
                      </a:p>
                      <a:p>
                        <a:r>
                          <a:rPr lang="en-US" sz="1400">
                            <a:latin typeface="Times"/>
                            <a:cs typeface="Times"/>
                          </a:rPr>
                          <a:t>                                                                                                                                                                                         </a:t>
                        </a:r>
                      </a:p>
                      <a:p>
                        <a:endParaRPr lang="en-US" sz="1400">
                          <a:latin typeface="Times"/>
                          <a:cs typeface="Times"/>
                        </a:endParaRPr>
                      </a:p>
                      <a:p>
                        <a:endParaRPr lang="en-US" sz="1400">
                          <a:latin typeface="Times"/>
                          <a:cs typeface="Times"/>
                        </a:endParaRPr>
                      </a:p>
                      <a:p>
                        <a:r>
                          <a:rPr lang="en-US" sz="1400">
                            <a:solidFill>
                              <a:srgbClr val="FFFF00"/>
                            </a:solidFill>
                            <a:latin typeface="Times"/>
                            <a:cs typeface="Times"/>
                          </a:rPr>
                          <a:t> </a:t>
                        </a:r>
                      </a:p>
                      <a:p>
                        <a:endParaRPr lang="en-US" sz="1400">
                          <a:solidFill>
                            <a:srgbClr val="FFFF00"/>
                          </a:solidFill>
                          <a:latin typeface="Times"/>
                          <a:cs typeface="Times"/>
                        </a:endParaRPr>
                      </a:p>
                      <a:p>
                        <a:r>
                          <a:rPr lang="en-US" sz="1400">
                            <a:latin typeface="Times"/>
                            <a:cs typeface="Times"/>
                          </a:rPr>
                          <a:t> </a:t>
                        </a:r>
                      </a:p>
                    </p:txBody>
                  </p:sp>
                  <p:sp>
                    <p:nvSpPr>
                      <p:cNvPr id="35" name="TextBox 34"/>
                      <p:cNvSpPr txBox="1"/>
                      <p:nvPr/>
                    </p:nvSpPr>
                    <p:spPr>
                      <a:xfrm>
                        <a:off x="5319985" y="4758631"/>
                        <a:ext cx="184666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endParaRPr lang="en-US" sz="1400" i="1">
                          <a:latin typeface="Symbol" charset="2"/>
                          <a:cs typeface="Symbol" charset="2"/>
                        </a:endParaRPr>
                      </a:p>
                    </p:txBody>
                  </p:sp>
                </p:grpSp>
                <p:grpSp>
                  <p:nvGrpSpPr>
                    <p:cNvPr id="40" name="Group 68"/>
                    <p:cNvGrpSpPr/>
                    <p:nvPr/>
                  </p:nvGrpSpPr>
                  <p:grpSpPr>
                    <a:xfrm>
                      <a:off x="1259245" y="1905000"/>
                      <a:ext cx="5978525" cy="767717"/>
                      <a:chOff x="1564045" y="987860"/>
                      <a:chExt cx="5978525" cy="767717"/>
                    </a:xfrm>
                  </p:grpSpPr>
                  <p:grpSp>
                    <p:nvGrpSpPr>
                      <p:cNvPr id="42" name="Group 67"/>
                      <p:cNvGrpSpPr/>
                      <p:nvPr/>
                    </p:nvGrpSpPr>
                    <p:grpSpPr>
                      <a:xfrm>
                        <a:off x="1564045" y="987860"/>
                        <a:ext cx="5978525" cy="685800"/>
                        <a:chOff x="1564045" y="987860"/>
                        <a:chExt cx="5978525" cy="685800"/>
                      </a:xfrm>
                    </p:grpSpPr>
                    <p:sp>
                      <p:nvSpPr>
                        <p:cNvPr id="44" name="Rectangle 43"/>
                        <p:cNvSpPr/>
                        <p:nvPr/>
                      </p:nvSpPr>
                      <p:spPr>
                        <a:xfrm>
                          <a:off x="1564045" y="987860"/>
                          <a:ext cx="5978525" cy="685800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graphicFrame>
                      <p:nvGraphicFramePr>
                        <p:cNvPr id="45" name="Object 44"/>
                        <p:cNvGraphicFramePr>
                          <a:graphicFrameLocks noChangeAspect="1"/>
                        </p:cNvGraphicFramePr>
                        <p:nvPr>
                          <p:extLst>
                            <p:ext uri="{D42A27DB-BD31-4B8C-83A1-F6EECF244321}">
              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87058624"/>
                            </p:ext>
                          </p:extLst>
                        </p:nvPr>
                      </p:nvGraphicFramePr>
                      <p:xfrm>
                        <a:off x="1679575" y="1064060"/>
                        <a:ext cx="5594350" cy="463550"/>
                      </p:xfrm>
                      <a:graphic>
                        <a:graphicData uri="http://schemas.openxmlformats.org/presentationml/2006/ole">
                          <p:oleObj spid="_x0000_s196613" name="Equation" r:id="rId3" imgW="5499100" imgH="457200" progId="Equation.3">
                            <p:embed/>
                          </p:oleObj>
                        </a:graphicData>
                      </a:graphic>
                    </p:graphicFrame>
                  </p:grpSp>
                  <p:sp>
                    <p:nvSpPr>
                      <p:cNvPr id="43" name="TextBox 42"/>
                      <p:cNvSpPr txBox="1"/>
                      <p:nvPr/>
                    </p:nvSpPr>
                    <p:spPr>
                      <a:xfrm>
                        <a:off x="5883298" y="1447800"/>
                        <a:ext cx="184666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endParaRPr lang="en-US" sz="1400" i="1">
                          <a:latin typeface="Times"/>
                          <a:cs typeface="Times"/>
                        </a:endParaRPr>
                      </a:p>
                    </p:txBody>
                  </p:sp>
                </p:grpSp>
              </p:grpSp>
              <p:grpSp>
                <p:nvGrpSpPr>
                  <p:cNvPr id="47" name="Group 46"/>
                  <p:cNvGrpSpPr/>
                  <p:nvPr/>
                </p:nvGrpSpPr>
                <p:grpSpPr>
                  <a:xfrm>
                    <a:off x="2650578" y="2267712"/>
                    <a:ext cx="549822" cy="307777"/>
                    <a:chOff x="2788722" y="3927911"/>
                    <a:chExt cx="549822" cy="307777"/>
                  </a:xfrm>
                </p:grpSpPr>
                <p:sp>
                  <p:nvSpPr>
                    <p:cNvPr id="48" name="TextBox 47"/>
                    <p:cNvSpPr txBox="1"/>
                    <p:nvPr/>
                  </p:nvSpPr>
                  <p:spPr>
                    <a:xfrm>
                      <a:off x="2788722" y="3927911"/>
                      <a:ext cx="54982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 i="1">
                          <a:solidFill>
                            <a:srgbClr val="FFFF00"/>
                          </a:solidFill>
                          <a:latin typeface="Times"/>
                          <a:cs typeface="Times"/>
                        </a:rPr>
                        <a:t>m</a:t>
                      </a:r>
                      <a:r>
                        <a:rPr lang="en-US" sz="1400" baseline="-25000">
                          <a:solidFill>
                            <a:srgbClr val="FFFF00"/>
                          </a:solidFill>
                          <a:latin typeface="Times"/>
                          <a:cs typeface="Times"/>
                        </a:rPr>
                        <a:t>IMF</a:t>
                      </a:r>
                      <a:endParaRPr lang="en-US" sz="1400">
                        <a:solidFill>
                          <a:srgbClr val="FFFF00"/>
                        </a:solidFill>
                        <a:latin typeface="Times"/>
                        <a:cs typeface="Times"/>
                      </a:endParaRPr>
                    </a:p>
                  </p:txBody>
                </p:sp>
                <p:cxnSp>
                  <p:nvCxnSpPr>
                    <p:cNvPr id="49" name="Straight Connector 48"/>
                    <p:cNvCxnSpPr/>
                    <p:nvPr/>
                  </p:nvCxnSpPr>
                  <p:spPr>
                    <a:xfrm>
                      <a:off x="2895600" y="4040687"/>
                      <a:ext cx="91440" cy="1588"/>
                    </a:xfrm>
                    <a:prstGeom prst="line">
                      <a:avLst/>
                    </a:prstGeom>
                    <a:ln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50" name="Group 49"/>
                <p:cNvGrpSpPr/>
                <p:nvPr/>
              </p:nvGrpSpPr>
              <p:grpSpPr>
                <a:xfrm>
                  <a:off x="3657600" y="2283023"/>
                  <a:ext cx="571111" cy="307777"/>
                  <a:chOff x="2788722" y="3959423"/>
                  <a:chExt cx="571111" cy="307777"/>
                </a:xfrm>
              </p:grpSpPr>
              <p:sp>
                <p:nvSpPr>
                  <p:cNvPr id="51" name="TextBox 50"/>
                  <p:cNvSpPr txBox="1"/>
                  <p:nvPr/>
                </p:nvSpPr>
                <p:spPr>
                  <a:xfrm>
                    <a:off x="2788722" y="3959423"/>
                    <a:ext cx="571111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i="1">
                        <a:latin typeface="Times"/>
                        <a:cs typeface="Times"/>
                      </a:rPr>
                      <a:t>m</a:t>
                    </a:r>
                    <a:r>
                      <a:rPr lang="en-US" sz="1400" i="1" baseline="-25000">
                        <a:latin typeface="Times"/>
                        <a:cs typeface="Times"/>
                      </a:rPr>
                      <a:t>IMF</a:t>
                    </a:r>
                    <a:endParaRPr lang="en-US" sz="1400" i="1">
                      <a:latin typeface="Times"/>
                      <a:cs typeface="Times"/>
                    </a:endParaRPr>
                  </a:p>
                </p:txBody>
              </p:sp>
              <p:cxnSp>
                <p:nvCxnSpPr>
                  <p:cNvPr id="52" name="Straight Connector 51"/>
                  <p:cNvCxnSpPr/>
                  <p:nvPr/>
                </p:nvCxnSpPr>
                <p:spPr>
                  <a:xfrm>
                    <a:off x="2895600" y="4059936"/>
                    <a:ext cx="91440" cy="1588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71" name="Group 70"/>
              <p:cNvGrpSpPr/>
              <p:nvPr/>
            </p:nvGrpSpPr>
            <p:grpSpPr>
              <a:xfrm>
                <a:off x="3162689" y="1837944"/>
                <a:ext cx="571111" cy="307777"/>
                <a:chOff x="252009" y="961048"/>
                <a:chExt cx="571111" cy="307777"/>
              </a:xfrm>
            </p:grpSpPr>
            <p:sp>
              <p:nvSpPr>
                <p:cNvPr id="21" name="TextBox 20"/>
                <p:cNvSpPr txBox="1"/>
                <p:nvPr/>
              </p:nvSpPr>
              <p:spPr>
                <a:xfrm>
                  <a:off x="252009" y="961048"/>
                  <a:ext cx="57111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i="1">
                      <a:latin typeface="Times"/>
                      <a:cs typeface="Times"/>
                    </a:rPr>
                    <a:t>m</a:t>
                  </a:r>
                  <a:r>
                    <a:rPr lang="en-US" sz="1400" i="1" baseline="-25000">
                      <a:latin typeface="Times"/>
                      <a:cs typeface="Times"/>
                    </a:rPr>
                    <a:t>IMF</a:t>
                  </a:r>
                  <a:endParaRPr lang="en-US" sz="1400" i="1">
                    <a:latin typeface="Times"/>
                    <a:cs typeface="Times"/>
                  </a:endParaRPr>
                </a:p>
              </p:txBody>
            </p:sp>
            <p:cxnSp>
              <p:nvCxnSpPr>
                <p:cNvPr id="22" name="Straight Connector 21"/>
                <p:cNvCxnSpPr/>
                <p:nvPr/>
              </p:nvCxnSpPr>
              <p:spPr>
                <a:xfrm>
                  <a:off x="359664" y="1052417"/>
                  <a:ext cx="91440" cy="1588"/>
                </a:xfrm>
                <a:prstGeom prst="line">
                  <a:avLst/>
                </a:prstGeom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9" name="TextBox 98"/>
            <p:cNvSpPr txBox="1"/>
            <p:nvPr/>
          </p:nvSpPr>
          <p:spPr>
            <a:xfrm>
              <a:off x="838200" y="1743456"/>
              <a:ext cx="2409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Times"/>
                  <a:cs typeface="Times"/>
                </a:rPr>
                <a:t>Defining the Jeans mass</a:t>
              </a: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914400" y="4495800"/>
            <a:ext cx="7431851" cy="1676400"/>
            <a:chOff x="914400" y="4376857"/>
            <a:chExt cx="7431851" cy="1676400"/>
          </a:xfrm>
        </p:grpSpPr>
        <p:grpSp>
          <p:nvGrpSpPr>
            <p:cNvPr id="95" name="Group 94"/>
            <p:cNvGrpSpPr/>
            <p:nvPr/>
          </p:nvGrpSpPr>
          <p:grpSpPr>
            <a:xfrm>
              <a:off x="914400" y="4800600"/>
              <a:ext cx="7431851" cy="1252657"/>
              <a:chOff x="914400" y="4800600"/>
              <a:chExt cx="7431851" cy="1252657"/>
            </a:xfrm>
          </p:grpSpPr>
          <p:grpSp>
            <p:nvGrpSpPr>
              <p:cNvPr id="83" name="Group 82"/>
              <p:cNvGrpSpPr/>
              <p:nvPr/>
            </p:nvGrpSpPr>
            <p:grpSpPr>
              <a:xfrm>
                <a:off x="5486400" y="5333108"/>
                <a:ext cx="1828800" cy="304800"/>
                <a:chOff x="5787018" y="5676900"/>
                <a:chExt cx="1600200" cy="266700"/>
              </a:xfrm>
            </p:grpSpPr>
            <p:pic>
              <p:nvPicPr>
                <p:cNvPr id="79" name="Picture 78"/>
                <p:cNvPicPr>
                  <a:picLocks noChangeAspect="1"/>
                </p:cNvPicPr>
                <p:nvPr/>
              </p:nvPicPr>
              <p:blipFill>
                <a:blip r:embed="rId4"/>
                <a:srcRect l="16667" t="53367" r="9259" b="29795"/>
                <a:stretch>
                  <a:fillRect/>
                </a:stretch>
              </p:blipFill>
              <p:spPr>
                <a:xfrm>
                  <a:off x="5787018" y="5676900"/>
                  <a:ext cx="1600200" cy="266700"/>
                </a:xfrm>
                <a:prstGeom prst="rect">
                  <a:avLst/>
                </a:prstGeom>
              </p:spPr>
            </p:pic>
            <p:sp>
              <p:nvSpPr>
                <p:cNvPr id="80" name="Diamond 79"/>
                <p:cNvSpPr/>
                <p:nvPr/>
              </p:nvSpPr>
              <p:spPr>
                <a:xfrm>
                  <a:off x="6300216" y="5733288"/>
                  <a:ext cx="557784" cy="146304"/>
                </a:xfrm>
                <a:prstGeom prst="diamond">
                  <a:avLst/>
                </a:prstGeom>
                <a:solidFill>
                  <a:srgbClr val="FF2F3C">
                    <a:alpha val="54000"/>
                  </a:srgb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7104888" y="5676900"/>
                  <a:ext cx="282330" cy="5638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88" name="Straight Connector 87"/>
              <p:cNvCxnSpPr/>
              <p:nvPr/>
            </p:nvCxnSpPr>
            <p:spPr>
              <a:xfrm rot="10800000">
                <a:off x="6391646" y="5564756"/>
                <a:ext cx="168916" cy="241536"/>
              </a:xfrm>
              <a:prstGeom prst="line">
                <a:avLst/>
              </a:prstGeom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Rectangle 61"/>
              <p:cNvSpPr/>
              <p:nvPr/>
            </p:nvSpPr>
            <p:spPr>
              <a:xfrm>
                <a:off x="914400" y="5288280"/>
                <a:ext cx="4572000" cy="30777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1400">
                    <a:solidFill>
                      <a:srgbClr val="FFFF00"/>
                    </a:solidFill>
                    <a:latin typeface="Times"/>
                    <a:cs typeface="Times"/>
                  </a:rPr>
                  <a:t>Star-forming zone</a:t>
                </a:r>
                <a:r>
                  <a:rPr lang="en-US" sz="1400">
                    <a:latin typeface="Times"/>
                    <a:cs typeface="Times"/>
                  </a:rPr>
                  <a:t>  </a:t>
                </a:r>
                <a:r>
                  <a:rPr lang="en-US" sz="1400" i="1">
                    <a:latin typeface="Times"/>
                    <a:cs typeface="Times"/>
                  </a:rPr>
                  <a:t>n &gt; n</a:t>
                </a:r>
                <a:r>
                  <a:rPr lang="en-US" sz="1400" i="1" baseline="-25000">
                    <a:latin typeface="Times"/>
                    <a:cs typeface="Times"/>
                  </a:rPr>
                  <a:t>BE,</a:t>
                </a:r>
                <a:r>
                  <a:rPr lang="en-US" sz="1400" baseline="-25000">
                    <a:latin typeface="Times"/>
                    <a:cs typeface="Times"/>
                  </a:rPr>
                  <a:t>min</a:t>
                </a:r>
                <a:r>
                  <a:rPr lang="en-US" sz="1400" i="1">
                    <a:latin typeface="Times"/>
                    <a:cs typeface="Times"/>
                  </a:rPr>
                  <a:t>,  r &gt;r</a:t>
                </a:r>
                <a:r>
                  <a:rPr lang="en-US" sz="1400" i="1" baseline="-25000">
                    <a:latin typeface="Times"/>
                    <a:cs typeface="Times"/>
                  </a:rPr>
                  <a:t>BE</a:t>
                </a:r>
                <a:r>
                  <a:rPr lang="en-US" sz="1400">
                    <a:latin typeface="Times"/>
                    <a:cs typeface="Times"/>
                  </a:rPr>
                  <a:t>  has volume </a:t>
                </a:r>
                <a:r>
                  <a:rPr lang="en-US" sz="1400" i="1">
                    <a:solidFill>
                      <a:srgbClr val="FFFF00"/>
                    </a:solidFill>
                    <a:latin typeface="Times"/>
                    <a:cs typeface="Times"/>
                  </a:rPr>
                  <a:t>V</a:t>
                </a:r>
                <a:r>
                  <a:rPr lang="en-US" sz="1400" i="1" baseline="-25000">
                    <a:solidFill>
                      <a:srgbClr val="FFFF00"/>
                    </a:solidFill>
                    <a:latin typeface="Times"/>
                    <a:cs typeface="Times"/>
                  </a:rPr>
                  <a:t>SFZ</a:t>
                </a:r>
                <a:endParaRPr lang="en-US" sz="1400" i="1">
                  <a:solidFill>
                    <a:srgbClr val="FFFF00"/>
                  </a:solidFill>
                  <a:latin typeface="Times"/>
                  <a:cs typeface="Times"/>
                </a:endParaRPr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914400" y="5745480"/>
                <a:ext cx="436529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>
                    <a:solidFill>
                      <a:srgbClr val="FFFF00"/>
                    </a:solidFill>
                    <a:latin typeface="Times"/>
                    <a:cs typeface="Times"/>
                  </a:rPr>
                  <a:t>Number of stars    </a:t>
                </a:r>
                <a:r>
                  <a:rPr lang="en-US" sz="1400" i="1">
                    <a:latin typeface="Times"/>
                    <a:cs typeface="Times"/>
                  </a:rPr>
                  <a:t>N</a:t>
                </a:r>
                <a:r>
                  <a:rPr lang="en-US" sz="1400" baseline="-25000">
                    <a:latin typeface="Times"/>
                    <a:cs typeface="Times"/>
                  </a:rPr>
                  <a:t>stars</a:t>
                </a:r>
                <a:r>
                  <a:rPr lang="en-US" sz="1400" i="1" baseline="-25000">
                    <a:latin typeface="Times"/>
                    <a:cs typeface="Times"/>
                  </a:rPr>
                  <a:t> </a:t>
                </a:r>
                <a:r>
                  <a:rPr lang="en-US" sz="1400">
                    <a:latin typeface="Times"/>
                    <a:cs typeface="Times"/>
                  </a:rPr>
                  <a:t>≲</a:t>
                </a:r>
                <a:r>
                  <a:rPr lang="en-US" sz="1400" i="1">
                    <a:latin typeface="Times"/>
                    <a:cs typeface="Times"/>
                  </a:rPr>
                  <a:t>  N</a:t>
                </a:r>
                <a:r>
                  <a:rPr lang="en-US" sz="1400" baseline="-25000">
                    <a:latin typeface="Times"/>
                    <a:cs typeface="Times"/>
                  </a:rPr>
                  <a:t>Jeans</a:t>
                </a:r>
                <a:r>
                  <a:rPr lang="en-US" sz="1400">
                    <a:latin typeface="Times"/>
                    <a:cs typeface="Times"/>
                  </a:rPr>
                  <a:t>  = volume ratio</a:t>
                </a:r>
                <a:r>
                  <a:rPr lang="en-US" sz="1400" i="1">
                    <a:latin typeface="Times"/>
                    <a:cs typeface="Times"/>
                  </a:rPr>
                  <a:t>  </a:t>
                </a:r>
                <a:r>
                  <a:rPr lang="en-US" sz="1400" i="1" baseline="-25000">
                    <a:latin typeface="Times"/>
                    <a:cs typeface="Times"/>
                  </a:rPr>
                  <a:t> </a:t>
                </a:r>
                <a:r>
                  <a:rPr lang="en-US" sz="1400" i="1">
                    <a:solidFill>
                      <a:srgbClr val="FFFF00"/>
                    </a:solidFill>
                    <a:latin typeface="Times"/>
                    <a:cs typeface="Times"/>
                  </a:rPr>
                  <a:t>V</a:t>
                </a:r>
                <a:r>
                  <a:rPr lang="en-US" sz="1400" i="1" baseline="-25000">
                    <a:solidFill>
                      <a:srgbClr val="FFFF00"/>
                    </a:solidFill>
                    <a:latin typeface="Times"/>
                    <a:cs typeface="Times"/>
                  </a:rPr>
                  <a:t>SFZ </a:t>
                </a:r>
                <a:r>
                  <a:rPr lang="en-US" sz="1400">
                    <a:solidFill>
                      <a:srgbClr val="FFFF00"/>
                    </a:solidFill>
                    <a:latin typeface="Times"/>
                    <a:cs typeface="Times"/>
                  </a:rPr>
                  <a:t>/</a:t>
                </a:r>
                <a:r>
                  <a:rPr lang="en-US" sz="1400" i="1">
                    <a:solidFill>
                      <a:srgbClr val="FFFF00"/>
                    </a:solidFill>
                    <a:latin typeface="Times"/>
                    <a:cs typeface="Times"/>
                  </a:rPr>
                  <a:t>V</a:t>
                </a:r>
                <a:r>
                  <a:rPr lang="en-US" sz="1400" i="1" baseline="-25000">
                    <a:solidFill>
                      <a:srgbClr val="FFFF00"/>
                    </a:solidFill>
                    <a:latin typeface="Times"/>
                    <a:cs typeface="Times"/>
                  </a:rPr>
                  <a:t>BE</a:t>
                </a:r>
                <a:r>
                  <a:rPr lang="en-US" sz="1400">
                    <a:solidFill>
                      <a:srgbClr val="FFFF00"/>
                    </a:solidFill>
                    <a:latin typeface="Times"/>
                    <a:cs typeface="Times"/>
                  </a:rPr>
                  <a:t>          </a:t>
                </a:r>
                <a:r>
                  <a:rPr lang="en-US" sz="1400" baseline="-25000">
                    <a:solidFill>
                      <a:srgbClr val="FFFF00"/>
                    </a:solidFill>
                    <a:latin typeface="Times"/>
                    <a:cs typeface="Times"/>
                  </a:rPr>
                  <a:t> </a:t>
                </a:r>
                <a:r>
                  <a:rPr lang="en-US" sz="1400">
                    <a:solidFill>
                      <a:srgbClr val="FFFF00"/>
                    </a:solidFill>
                    <a:latin typeface="Times"/>
                    <a:cs typeface="Times"/>
                  </a:rPr>
                  <a:t> </a:t>
                </a: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914400" y="4834057"/>
                <a:ext cx="33025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>
                    <a:solidFill>
                      <a:srgbClr val="FFFF00"/>
                    </a:solidFill>
                    <a:latin typeface="Times"/>
                    <a:cs typeface="Times"/>
                  </a:rPr>
                  <a:t>IMF-BE sphere  </a:t>
                </a:r>
                <a:r>
                  <a:rPr lang="en-US" sz="1400">
                    <a:latin typeface="Times"/>
                    <a:cs typeface="Times"/>
                  </a:rPr>
                  <a:t>has associated volume </a:t>
                </a:r>
                <a:r>
                  <a:rPr lang="en-US" sz="1400" i="1">
                    <a:solidFill>
                      <a:srgbClr val="FFFF00"/>
                    </a:solidFill>
                    <a:latin typeface="Times"/>
                    <a:cs typeface="Times"/>
                  </a:rPr>
                  <a:t>V</a:t>
                </a:r>
                <a:r>
                  <a:rPr lang="en-US" sz="1400" i="1" baseline="-25000">
                    <a:solidFill>
                      <a:srgbClr val="FFFF00"/>
                    </a:solidFill>
                    <a:latin typeface="Times"/>
                    <a:cs typeface="Times"/>
                  </a:rPr>
                  <a:t>BE</a:t>
                </a:r>
                <a:r>
                  <a:rPr lang="en-US" sz="1400">
                    <a:latin typeface="Times"/>
                    <a:cs typeface="Times"/>
                  </a:rPr>
                  <a:t> </a:t>
                </a: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7595616" y="4834057"/>
                <a:ext cx="304800" cy="304800"/>
              </a:xfrm>
              <a:prstGeom prst="rect">
                <a:avLst/>
              </a:prstGeom>
              <a:solidFill>
                <a:srgbClr val="FF2F3C"/>
              </a:solidFill>
              <a:ln w="635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Rectangle 77"/>
              <p:cNvSpPr/>
              <p:nvPr/>
            </p:nvSpPr>
            <p:spPr>
              <a:xfrm>
                <a:off x="5486400" y="4876800"/>
                <a:ext cx="228600" cy="228600"/>
              </a:xfrm>
              <a:prstGeom prst="rect">
                <a:avLst/>
              </a:prstGeom>
              <a:solidFill>
                <a:srgbClr val="FF2F3C"/>
              </a:solidFill>
              <a:ln w="635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Oval 80"/>
              <p:cNvSpPr/>
              <p:nvPr/>
            </p:nvSpPr>
            <p:spPr>
              <a:xfrm>
                <a:off x="5486400" y="4879777"/>
                <a:ext cx="228600" cy="228600"/>
              </a:xfrm>
              <a:prstGeom prst="ellipse">
                <a:avLst/>
              </a:prstGeom>
              <a:solidFill>
                <a:srgbClr val="B2020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5766816" y="4800600"/>
                <a:ext cx="18280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>
                    <a:latin typeface="Times"/>
                    <a:cs typeface="Times"/>
                  </a:rPr>
                  <a:t>(2</a:t>
                </a:r>
                <a:r>
                  <a:rPr lang="en-US" sz="1400" i="1">
                    <a:latin typeface="Times"/>
                    <a:cs typeface="Times"/>
                  </a:rPr>
                  <a:t>r</a:t>
                </a:r>
                <a:r>
                  <a:rPr lang="en-US" sz="1400" i="1" baseline="-25000">
                    <a:latin typeface="Times"/>
                    <a:cs typeface="Times"/>
                  </a:rPr>
                  <a:t>BE</a:t>
                </a:r>
                <a:r>
                  <a:rPr lang="en-US" sz="1400">
                    <a:latin typeface="Times"/>
                    <a:cs typeface="Times"/>
                  </a:rPr>
                  <a:t>)</a:t>
                </a:r>
                <a:r>
                  <a:rPr lang="en-US" sz="1400" baseline="30000">
                    <a:latin typeface="Times"/>
                    <a:cs typeface="Times"/>
                  </a:rPr>
                  <a:t>3  </a:t>
                </a:r>
                <a:r>
                  <a:rPr lang="en-US" sz="1400">
                    <a:latin typeface="Times"/>
                    <a:cs typeface="Times"/>
                  </a:rPr>
                  <a:t>≤  </a:t>
                </a:r>
                <a:r>
                  <a:rPr lang="en-US" sz="1400" i="1">
                    <a:latin typeface="Times"/>
                    <a:cs typeface="Times"/>
                  </a:rPr>
                  <a:t>V</a:t>
                </a:r>
                <a:r>
                  <a:rPr lang="en-US" sz="1400" i="1" baseline="-25000">
                    <a:latin typeface="Times"/>
                    <a:cs typeface="Times"/>
                  </a:rPr>
                  <a:t>BE </a:t>
                </a:r>
                <a:r>
                  <a:rPr lang="en-US" sz="1400">
                    <a:latin typeface="Times"/>
                    <a:cs typeface="Times"/>
                  </a:rPr>
                  <a:t> ≤  (</a:t>
                </a:r>
                <a:r>
                  <a:rPr lang="en-US" sz="1400" i="1">
                    <a:latin typeface="Symbol" charset="2"/>
                    <a:cs typeface="Symbol" charset="2"/>
                  </a:rPr>
                  <a:t>l </a:t>
                </a:r>
                <a:r>
                  <a:rPr lang="en-US" sz="1400" i="1" baseline="-25000">
                    <a:latin typeface="Times"/>
                    <a:cs typeface="Times"/>
                  </a:rPr>
                  <a:t>J</a:t>
                </a:r>
                <a:r>
                  <a:rPr lang="en-US" sz="1400">
                    <a:latin typeface="Times"/>
                    <a:cs typeface="Times"/>
                  </a:rPr>
                  <a:t>)</a:t>
                </a:r>
                <a:r>
                  <a:rPr lang="en-US" sz="1400" baseline="30000">
                    <a:latin typeface="Times"/>
                    <a:cs typeface="Times"/>
                  </a:rPr>
                  <a:t>3</a:t>
                </a:r>
                <a:endParaRPr lang="en-US" sz="1400">
                  <a:latin typeface="Times"/>
                  <a:cs typeface="Times"/>
                </a:endParaRPr>
              </a:p>
              <a:p>
                <a:endParaRPr lang="en-US" sz="1400" i="1">
                  <a:latin typeface="Times"/>
                  <a:cs typeface="Times"/>
                </a:endParaRPr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7638288" y="4876800"/>
                <a:ext cx="228600" cy="228600"/>
              </a:xfrm>
              <a:prstGeom prst="ellipse">
                <a:avLst/>
              </a:prstGeom>
              <a:solidFill>
                <a:srgbClr val="B2020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6477000" y="5748457"/>
                <a:ext cx="44983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>
                    <a:latin typeface="Times"/>
                    <a:cs typeface="Times"/>
                  </a:rPr>
                  <a:t>SFZ</a:t>
                </a: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7315200" y="5225237"/>
                <a:ext cx="10310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>
                    <a:latin typeface="Times"/>
                    <a:cs typeface="Times"/>
                  </a:rPr>
                  <a:t>dense enough</a:t>
                </a:r>
              </a:p>
              <a:p>
                <a:r>
                  <a:rPr lang="en-US" sz="1200">
                    <a:latin typeface="Times"/>
                    <a:cs typeface="Times"/>
                  </a:rPr>
                  <a:t>to host BEs</a:t>
                </a:r>
              </a:p>
            </p:txBody>
          </p:sp>
        </p:grpSp>
        <p:sp>
          <p:nvSpPr>
            <p:cNvPr id="100" name="TextBox 99"/>
            <p:cNvSpPr txBox="1"/>
            <p:nvPr/>
          </p:nvSpPr>
          <p:spPr>
            <a:xfrm>
              <a:off x="914400" y="4376857"/>
              <a:ext cx="23710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Times"/>
                  <a:cs typeface="Times"/>
                </a:rPr>
                <a:t>Counting Jeans masses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525558" y="6324600"/>
            <a:ext cx="17802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"/>
                <a:cs typeface="Times"/>
              </a:rPr>
              <a:t>Next:  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apply to Musca</a:t>
            </a:r>
          </a:p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1375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8"/>
          <p:cNvGrpSpPr/>
          <p:nvPr/>
        </p:nvGrpSpPr>
        <p:grpSpPr>
          <a:xfrm>
            <a:off x="421739" y="2714420"/>
            <a:ext cx="8307237" cy="646331"/>
            <a:chOff x="321651" y="3896380"/>
            <a:chExt cx="8307237" cy="646331"/>
          </a:xfrm>
        </p:grpSpPr>
        <p:sp>
          <p:nvSpPr>
            <p:cNvPr id="17" name="TextBox 16"/>
            <p:cNvSpPr txBox="1"/>
            <p:nvPr/>
          </p:nvSpPr>
          <p:spPr>
            <a:xfrm>
              <a:off x="321651" y="3896380"/>
              <a:ext cx="137252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>
                  <a:latin typeface="Times"/>
                  <a:cs typeface="Times"/>
                </a:rPr>
                <a:t>Star-forming</a:t>
              </a:r>
            </a:p>
            <a:p>
              <a:pPr algn="just"/>
              <a:r>
                <a:rPr lang="en-US">
                  <a:latin typeface="Times"/>
                  <a:cs typeface="Times"/>
                </a:rPr>
                <a:t>zone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943600" y="3896380"/>
              <a:ext cx="26852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latin typeface="Times"/>
                  <a:cs typeface="Times"/>
                </a:rPr>
                <a:t>SFZ:  TPS gas with enough </a:t>
              </a:r>
              <a:r>
                <a:rPr lang="en-US" sz="1400" i="1">
                  <a:latin typeface="Times"/>
                  <a:cs typeface="Times"/>
                </a:rPr>
                <a:t>n,</a:t>
              </a:r>
              <a:r>
                <a:rPr lang="en-US" sz="1400">
                  <a:latin typeface="Times"/>
                  <a:cs typeface="Times"/>
                </a:rPr>
                <a:t> </a:t>
              </a:r>
              <a:r>
                <a:rPr lang="en-US" sz="1400" i="1">
                  <a:latin typeface="Times"/>
                  <a:cs typeface="Times"/>
                </a:rPr>
                <a:t>r </a:t>
              </a:r>
              <a:r>
                <a:rPr lang="en-US" sz="1400">
                  <a:latin typeface="Times"/>
                  <a:cs typeface="Times"/>
                </a:rPr>
                <a:t> to </a:t>
              </a:r>
            </a:p>
            <a:p>
              <a:r>
                <a:rPr lang="en-US" sz="1400">
                  <a:latin typeface="Times"/>
                  <a:cs typeface="Times"/>
                </a:rPr>
                <a:t>harbor BEs    </a:t>
              </a:r>
              <a:r>
                <a:rPr lang="en-US" sz="1400" i="1">
                  <a:latin typeface="Times"/>
                  <a:cs typeface="Times"/>
                </a:rPr>
                <a:t>n &gt; n</a:t>
              </a:r>
              <a:r>
                <a:rPr lang="en-US" sz="1400" i="1" baseline="-25000">
                  <a:latin typeface="Times"/>
                  <a:cs typeface="Times"/>
                </a:rPr>
                <a:t>BE,</a:t>
              </a:r>
              <a:r>
                <a:rPr lang="en-US" sz="1400" baseline="-25000">
                  <a:latin typeface="Times"/>
                  <a:cs typeface="Times"/>
                </a:rPr>
                <a:t>min</a:t>
              </a:r>
              <a:r>
                <a:rPr lang="en-US" sz="1400" i="1">
                  <a:latin typeface="Times"/>
                  <a:cs typeface="Times"/>
                </a:rPr>
                <a:t>,  r  &gt; r</a:t>
              </a:r>
              <a:r>
                <a:rPr lang="en-US" sz="1400" i="1" baseline="-25000">
                  <a:latin typeface="Times"/>
                  <a:cs typeface="Times"/>
                </a:rPr>
                <a:t>BE</a:t>
              </a:r>
              <a:r>
                <a:rPr lang="en-US" sz="1400" i="1">
                  <a:latin typeface="Times"/>
                  <a:cs typeface="Times"/>
                </a:rPr>
                <a:t> </a:t>
              </a:r>
              <a:r>
                <a:rPr lang="en-US" sz="1400">
                  <a:latin typeface="Times"/>
                  <a:cs typeface="Times"/>
                </a:rPr>
                <a:t>  </a:t>
              </a:r>
            </a:p>
          </p:txBody>
        </p:sp>
        <p:grpSp>
          <p:nvGrpSpPr>
            <p:cNvPr id="3" name="Group 35"/>
            <p:cNvGrpSpPr/>
            <p:nvPr/>
          </p:nvGrpSpPr>
          <p:grpSpPr>
            <a:xfrm>
              <a:off x="1752600" y="3962400"/>
              <a:ext cx="3903594" cy="457200"/>
              <a:chOff x="1752600" y="4343400"/>
              <a:chExt cx="3903594" cy="457200"/>
            </a:xfrm>
          </p:grpSpPr>
          <p:grpSp>
            <p:nvGrpSpPr>
              <p:cNvPr id="5" name="Group 53"/>
              <p:cNvGrpSpPr/>
              <p:nvPr/>
            </p:nvGrpSpPr>
            <p:grpSpPr>
              <a:xfrm>
                <a:off x="1752600" y="4343400"/>
                <a:ext cx="3903594" cy="457200"/>
                <a:chOff x="1752600" y="5638800"/>
                <a:chExt cx="3903594" cy="457200"/>
              </a:xfrm>
            </p:grpSpPr>
            <p:grpSp>
              <p:nvGrpSpPr>
                <p:cNvPr id="6" name="Group 48"/>
                <p:cNvGrpSpPr/>
                <p:nvPr/>
              </p:nvGrpSpPr>
              <p:grpSpPr>
                <a:xfrm>
                  <a:off x="1752600" y="5638800"/>
                  <a:ext cx="3903594" cy="457200"/>
                  <a:chOff x="1747379" y="3838717"/>
                  <a:chExt cx="3903594" cy="457200"/>
                </a:xfrm>
              </p:grpSpPr>
              <p:pic>
                <p:nvPicPr>
                  <p:cNvPr id="50" name="Picture 49" descr="TPS ctrs Mus 1of3.jpg"/>
                  <p:cNvPicPr>
                    <a:picLocks noChangeAspect="1"/>
                  </p:cNvPicPr>
                  <p:nvPr/>
                </p:nvPicPr>
                <p:blipFill>
                  <a:blip r:embed="rId2"/>
                  <a:srcRect l="13217" t="36466" r="9596" b="46960"/>
                  <a:stretch>
                    <a:fillRect/>
                  </a:stretch>
                </p:blipFill>
                <p:spPr>
                  <a:xfrm>
                    <a:off x="1747379" y="3838717"/>
                    <a:ext cx="3903594" cy="457200"/>
                  </a:xfrm>
                  <a:prstGeom prst="rect">
                    <a:avLst/>
                  </a:prstGeom>
                </p:spPr>
              </p:pic>
              <p:sp>
                <p:nvSpPr>
                  <p:cNvPr id="51" name="Oval 50"/>
                  <p:cNvSpPr/>
                  <p:nvPr/>
                </p:nvSpPr>
                <p:spPr>
                  <a:xfrm>
                    <a:off x="2362200" y="3962400"/>
                    <a:ext cx="2743200" cy="230088"/>
                  </a:xfrm>
                  <a:prstGeom prst="ellipse">
                    <a:avLst/>
                  </a:prstGeom>
                  <a:solidFill>
                    <a:srgbClr val="FF2F3C"/>
                  </a:solidFill>
                  <a:ln>
                    <a:solidFill>
                      <a:srgbClr val="F40A29"/>
                    </a:solidFill>
                  </a:ln>
                  <a:effectLst>
                    <a:outerShdw blurRad="40000" dist="23000" dir="5400000" rotWithShape="0">
                      <a:srgbClr val="C15D6A">
                        <a:alpha val="35000"/>
                      </a:srgbClr>
                    </a:outerShdw>
                  </a:effectLst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52" name="Chord 51"/>
                <p:cNvSpPr/>
                <p:nvPr/>
              </p:nvSpPr>
              <p:spPr>
                <a:xfrm>
                  <a:off x="2231136" y="5748528"/>
                  <a:ext cx="1582441" cy="256032"/>
                </a:xfrm>
                <a:prstGeom prst="chord">
                  <a:avLst>
                    <a:gd name="adj1" fmla="val 2826844"/>
                    <a:gd name="adj2" fmla="val 18803920"/>
                  </a:avLst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Chord 52"/>
                <p:cNvSpPr/>
                <p:nvPr/>
              </p:nvSpPr>
              <p:spPr>
                <a:xfrm flipH="1">
                  <a:off x="3599159" y="5748528"/>
                  <a:ext cx="1582441" cy="256032"/>
                </a:xfrm>
                <a:prstGeom prst="chord">
                  <a:avLst>
                    <a:gd name="adj1" fmla="val 2826844"/>
                    <a:gd name="adj2" fmla="val 18803920"/>
                  </a:avLst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1" name="Oval 40"/>
              <p:cNvSpPr/>
              <p:nvPr/>
            </p:nvSpPr>
            <p:spPr>
              <a:xfrm>
                <a:off x="2362200" y="4462272"/>
                <a:ext cx="2743200" cy="230088"/>
              </a:xfrm>
              <a:prstGeom prst="ellipse">
                <a:avLst/>
              </a:prstGeom>
              <a:noFill/>
              <a:ln w="22225" cap="flat" cmpd="sng" algn="ctr">
                <a:solidFill>
                  <a:srgbClr val="F40A29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40000" dist="23000" dir="5400000" rotWithShape="0">
                  <a:srgbClr val="C15D6A">
                    <a:alpha val="35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" name="Group 27"/>
          <p:cNvGrpSpPr/>
          <p:nvPr/>
        </p:nvGrpSpPr>
        <p:grpSpPr>
          <a:xfrm>
            <a:off x="539000" y="733220"/>
            <a:ext cx="7684880" cy="2537691"/>
            <a:chOff x="438912" y="2022113"/>
            <a:chExt cx="7684880" cy="2537691"/>
          </a:xfrm>
        </p:grpSpPr>
        <p:pic>
          <p:nvPicPr>
            <p:cNvPr id="18" name="Picture 17" descr="Musca fil large K15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8438128">
              <a:off x="2471041" y="1663526"/>
              <a:ext cx="2537691" cy="3254865"/>
            </a:xfrm>
            <a:prstGeom prst="rect">
              <a:avLst/>
            </a:prstGeom>
          </p:spPr>
        </p:pic>
        <p:cxnSp>
          <p:nvCxnSpPr>
            <p:cNvPr id="20" name="Straight Connector 19"/>
            <p:cNvCxnSpPr/>
            <p:nvPr/>
          </p:nvCxnSpPr>
          <p:spPr>
            <a:xfrm rot="10800000">
              <a:off x="438912" y="3351212"/>
              <a:ext cx="1161288" cy="1588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671975" y="2968823"/>
              <a:ext cx="6234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latin typeface="Times"/>
                  <a:cs typeface="Times"/>
                </a:rPr>
                <a:t>0.5 pc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943600" y="3048000"/>
              <a:ext cx="218019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latin typeface="Times"/>
                  <a:cs typeface="Times"/>
                </a:rPr>
                <a:t>Musca   central region</a:t>
              </a:r>
            </a:p>
            <a:p>
              <a:r>
                <a:rPr lang="en-US" sz="1400">
                  <a:latin typeface="Times"/>
                  <a:cs typeface="Times"/>
                </a:rPr>
                <a:t>Kainulainen+ 15   </a:t>
              </a:r>
              <a:r>
                <a:rPr lang="en-US" sz="1400" i="1">
                  <a:latin typeface="Times"/>
                  <a:cs typeface="Times"/>
                </a:rPr>
                <a:t>T</a:t>
              </a:r>
              <a:r>
                <a:rPr lang="en-US" sz="1400">
                  <a:latin typeface="Times"/>
                  <a:cs typeface="Times"/>
                </a:rPr>
                <a:t> = 10 K</a:t>
              </a:r>
            </a:p>
            <a:p>
              <a:endParaRPr lang="en-US" sz="1400">
                <a:latin typeface="Times"/>
                <a:cs typeface="Times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3544567" y="2862072"/>
            <a:ext cx="4940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"/>
                <a:cs typeface="Times"/>
              </a:rPr>
              <a:t>SFZ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981200" y="228600"/>
            <a:ext cx="46792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>
                <a:latin typeface="Times"/>
                <a:cs typeface="Times"/>
              </a:rPr>
              <a:t>N</a:t>
            </a:r>
            <a:r>
              <a:rPr lang="en-US" sz="3200" baseline="-25000">
                <a:latin typeface="Times"/>
                <a:cs typeface="Times"/>
              </a:rPr>
              <a:t>stars</a:t>
            </a:r>
            <a:r>
              <a:rPr lang="en-US" sz="3200">
                <a:latin typeface="Times"/>
                <a:cs typeface="Times"/>
              </a:rPr>
              <a:t> in</a:t>
            </a:r>
            <a:r>
              <a:rPr lang="en-US" sz="3200" i="1">
                <a:latin typeface="Times"/>
                <a:cs typeface="Times"/>
              </a:rPr>
              <a:t> </a:t>
            </a:r>
            <a:r>
              <a:rPr lang="en-US" sz="3200">
                <a:latin typeface="Times"/>
                <a:cs typeface="Times"/>
              </a:rPr>
              <a:t>the Musca filament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4659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8"/>
          <p:cNvGrpSpPr/>
          <p:nvPr/>
        </p:nvGrpSpPr>
        <p:grpSpPr>
          <a:xfrm>
            <a:off x="421739" y="2714420"/>
            <a:ext cx="8307237" cy="646331"/>
            <a:chOff x="321651" y="3896380"/>
            <a:chExt cx="8307237" cy="646331"/>
          </a:xfrm>
        </p:grpSpPr>
        <p:sp>
          <p:nvSpPr>
            <p:cNvPr id="17" name="TextBox 16"/>
            <p:cNvSpPr txBox="1"/>
            <p:nvPr/>
          </p:nvSpPr>
          <p:spPr>
            <a:xfrm>
              <a:off x="321651" y="3896380"/>
              <a:ext cx="137252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>
                  <a:latin typeface="Times"/>
                  <a:cs typeface="Times"/>
                </a:rPr>
                <a:t>Star-forming</a:t>
              </a:r>
            </a:p>
            <a:p>
              <a:pPr algn="just"/>
              <a:r>
                <a:rPr lang="en-US">
                  <a:latin typeface="Times"/>
                  <a:cs typeface="Times"/>
                </a:rPr>
                <a:t>zone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943600" y="3896380"/>
              <a:ext cx="26852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latin typeface="Times"/>
                  <a:cs typeface="Times"/>
                </a:rPr>
                <a:t>SFZ:  TPS gas with enough </a:t>
              </a:r>
              <a:r>
                <a:rPr lang="en-US" sz="1400" i="1">
                  <a:latin typeface="Times"/>
                  <a:cs typeface="Times"/>
                </a:rPr>
                <a:t>n,</a:t>
              </a:r>
              <a:r>
                <a:rPr lang="en-US" sz="1400">
                  <a:latin typeface="Times"/>
                  <a:cs typeface="Times"/>
                </a:rPr>
                <a:t> </a:t>
              </a:r>
              <a:r>
                <a:rPr lang="en-US" sz="1400" i="1">
                  <a:latin typeface="Times"/>
                  <a:cs typeface="Times"/>
                </a:rPr>
                <a:t>r </a:t>
              </a:r>
              <a:r>
                <a:rPr lang="en-US" sz="1400">
                  <a:latin typeface="Times"/>
                  <a:cs typeface="Times"/>
                </a:rPr>
                <a:t> to </a:t>
              </a:r>
            </a:p>
            <a:p>
              <a:r>
                <a:rPr lang="en-US" sz="1400">
                  <a:latin typeface="Times"/>
                  <a:cs typeface="Times"/>
                </a:rPr>
                <a:t>harbor BEs    </a:t>
              </a:r>
              <a:r>
                <a:rPr lang="en-US" sz="1400" i="1">
                  <a:latin typeface="Times"/>
                  <a:cs typeface="Times"/>
                </a:rPr>
                <a:t>n &gt; n</a:t>
              </a:r>
              <a:r>
                <a:rPr lang="en-US" sz="1400" i="1" baseline="-25000">
                  <a:latin typeface="Times"/>
                  <a:cs typeface="Times"/>
                </a:rPr>
                <a:t>BE,</a:t>
              </a:r>
              <a:r>
                <a:rPr lang="en-US" sz="1400" baseline="-25000">
                  <a:latin typeface="Times"/>
                  <a:cs typeface="Times"/>
                </a:rPr>
                <a:t>min</a:t>
              </a:r>
              <a:r>
                <a:rPr lang="en-US" sz="1400" i="1">
                  <a:latin typeface="Times"/>
                  <a:cs typeface="Times"/>
                </a:rPr>
                <a:t>,  r  &gt; r</a:t>
              </a:r>
              <a:r>
                <a:rPr lang="en-US" sz="1400" i="1" baseline="-25000">
                  <a:latin typeface="Times"/>
                  <a:cs typeface="Times"/>
                </a:rPr>
                <a:t>BE</a:t>
              </a:r>
              <a:r>
                <a:rPr lang="en-US" sz="1400" i="1">
                  <a:latin typeface="Times"/>
                  <a:cs typeface="Times"/>
                </a:rPr>
                <a:t> </a:t>
              </a:r>
              <a:r>
                <a:rPr lang="en-US" sz="1400">
                  <a:latin typeface="Times"/>
                  <a:cs typeface="Times"/>
                </a:rPr>
                <a:t>  </a:t>
              </a:r>
            </a:p>
          </p:txBody>
        </p:sp>
        <p:grpSp>
          <p:nvGrpSpPr>
            <p:cNvPr id="3" name="Group 35"/>
            <p:cNvGrpSpPr/>
            <p:nvPr/>
          </p:nvGrpSpPr>
          <p:grpSpPr>
            <a:xfrm>
              <a:off x="1752600" y="3962400"/>
              <a:ext cx="3903594" cy="457200"/>
              <a:chOff x="1752600" y="4343400"/>
              <a:chExt cx="3903594" cy="457200"/>
            </a:xfrm>
          </p:grpSpPr>
          <p:grpSp>
            <p:nvGrpSpPr>
              <p:cNvPr id="5" name="Group 53"/>
              <p:cNvGrpSpPr/>
              <p:nvPr/>
            </p:nvGrpSpPr>
            <p:grpSpPr>
              <a:xfrm>
                <a:off x="1752600" y="4343400"/>
                <a:ext cx="3903594" cy="457200"/>
                <a:chOff x="1752600" y="5638800"/>
                <a:chExt cx="3903594" cy="457200"/>
              </a:xfrm>
            </p:grpSpPr>
            <p:grpSp>
              <p:nvGrpSpPr>
                <p:cNvPr id="6" name="Group 48"/>
                <p:cNvGrpSpPr/>
                <p:nvPr/>
              </p:nvGrpSpPr>
              <p:grpSpPr>
                <a:xfrm>
                  <a:off x="1752600" y="5638800"/>
                  <a:ext cx="3903594" cy="457200"/>
                  <a:chOff x="1747379" y="3838717"/>
                  <a:chExt cx="3903594" cy="457200"/>
                </a:xfrm>
              </p:grpSpPr>
              <p:pic>
                <p:nvPicPr>
                  <p:cNvPr id="50" name="Picture 49" descr="TPS ctrs Mus 1of3.jpg"/>
                  <p:cNvPicPr>
                    <a:picLocks noChangeAspect="1"/>
                  </p:cNvPicPr>
                  <p:nvPr/>
                </p:nvPicPr>
                <p:blipFill>
                  <a:blip r:embed="rId2"/>
                  <a:srcRect l="13217" t="36466" r="9596" b="46960"/>
                  <a:stretch>
                    <a:fillRect/>
                  </a:stretch>
                </p:blipFill>
                <p:spPr>
                  <a:xfrm>
                    <a:off x="1747379" y="3838717"/>
                    <a:ext cx="3903594" cy="457200"/>
                  </a:xfrm>
                  <a:prstGeom prst="rect">
                    <a:avLst/>
                  </a:prstGeom>
                </p:spPr>
              </p:pic>
              <p:sp>
                <p:nvSpPr>
                  <p:cNvPr id="51" name="Oval 50"/>
                  <p:cNvSpPr/>
                  <p:nvPr/>
                </p:nvSpPr>
                <p:spPr>
                  <a:xfrm>
                    <a:off x="2362200" y="3962400"/>
                    <a:ext cx="2743200" cy="230088"/>
                  </a:xfrm>
                  <a:prstGeom prst="ellipse">
                    <a:avLst/>
                  </a:prstGeom>
                  <a:solidFill>
                    <a:srgbClr val="FF2F3C"/>
                  </a:solidFill>
                  <a:ln>
                    <a:solidFill>
                      <a:srgbClr val="F40A29"/>
                    </a:solidFill>
                  </a:ln>
                  <a:effectLst>
                    <a:outerShdw blurRad="40000" dist="23000" dir="5400000" rotWithShape="0">
                      <a:srgbClr val="C15D6A">
                        <a:alpha val="35000"/>
                      </a:srgbClr>
                    </a:outerShdw>
                  </a:effectLst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52" name="Chord 51"/>
                <p:cNvSpPr/>
                <p:nvPr/>
              </p:nvSpPr>
              <p:spPr>
                <a:xfrm>
                  <a:off x="2231136" y="5748528"/>
                  <a:ext cx="1582441" cy="256032"/>
                </a:xfrm>
                <a:prstGeom prst="chord">
                  <a:avLst>
                    <a:gd name="adj1" fmla="val 2826844"/>
                    <a:gd name="adj2" fmla="val 18803920"/>
                  </a:avLst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Chord 52"/>
                <p:cNvSpPr/>
                <p:nvPr/>
              </p:nvSpPr>
              <p:spPr>
                <a:xfrm flipH="1">
                  <a:off x="3599159" y="5748528"/>
                  <a:ext cx="1582441" cy="256032"/>
                </a:xfrm>
                <a:prstGeom prst="chord">
                  <a:avLst>
                    <a:gd name="adj1" fmla="val 2826844"/>
                    <a:gd name="adj2" fmla="val 18803920"/>
                  </a:avLst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1" name="Oval 40"/>
              <p:cNvSpPr/>
              <p:nvPr/>
            </p:nvSpPr>
            <p:spPr>
              <a:xfrm>
                <a:off x="2362200" y="4462272"/>
                <a:ext cx="2743200" cy="230088"/>
              </a:xfrm>
              <a:prstGeom prst="ellipse">
                <a:avLst/>
              </a:prstGeom>
              <a:noFill/>
              <a:ln w="22225" cap="flat" cmpd="sng" algn="ctr">
                <a:solidFill>
                  <a:srgbClr val="F40A29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40000" dist="23000" dir="5400000" rotWithShape="0">
                  <a:srgbClr val="C15D6A">
                    <a:alpha val="35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" name="Group 27"/>
          <p:cNvGrpSpPr/>
          <p:nvPr/>
        </p:nvGrpSpPr>
        <p:grpSpPr>
          <a:xfrm>
            <a:off x="539000" y="733220"/>
            <a:ext cx="7684880" cy="2537691"/>
            <a:chOff x="438912" y="2022113"/>
            <a:chExt cx="7684880" cy="2537691"/>
          </a:xfrm>
        </p:grpSpPr>
        <p:pic>
          <p:nvPicPr>
            <p:cNvPr id="18" name="Picture 17" descr="Musca fil large K15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8438128">
              <a:off x="2471041" y="1663526"/>
              <a:ext cx="2537691" cy="3254865"/>
            </a:xfrm>
            <a:prstGeom prst="rect">
              <a:avLst/>
            </a:prstGeom>
          </p:spPr>
        </p:pic>
        <p:cxnSp>
          <p:nvCxnSpPr>
            <p:cNvPr id="20" name="Straight Connector 19"/>
            <p:cNvCxnSpPr/>
            <p:nvPr/>
          </p:nvCxnSpPr>
          <p:spPr>
            <a:xfrm rot="10800000">
              <a:off x="438912" y="3351212"/>
              <a:ext cx="1161288" cy="1588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671975" y="2968823"/>
              <a:ext cx="6234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latin typeface="Times"/>
                  <a:cs typeface="Times"/>
                </a:rPr>
                <a:t>0.5 pc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943600" y="3048000"/>
              <a:ext cx="218019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latin typeface="Times"/>
                  <a:cs typeface="Times"/>
                </a:rPr>
                <a:t>Musca   central region</a:t>
              </a:r>
            </a:p>
            <a:p>
              <a:r>
                <a:rPr lang="en-US" sz="1400">
                  <a:latin typeface="Times"/>
                  <a:cs typeface="Times"/>
                </a:rPr>
                <a:t>Kainulainen+ 15   </a:t>
              </a:r>
              <a:r>
                <a:rPr lang="en-US" sz="1400" i="1">
                  <a:latin typeface="Times"/>
                  <a:cs typeface="Times"/>
                </a:rPr>
                <a:t>T</a:t>
              </a:r>
              <a:r>
                <a:rPr lang="en-US" sz="1400">
                  <a:latin typeface="Times"/>
                  <a:cs typeface="Times"/>
                </a:rPr>
                <a:t> = 10 K</a:t>
              </a:r>
            </a:p>
            <a:p>
              <a:endParaRPr lang="en-US" sz="1400">
                <a:latin typeface="Times"/>
                <a:cs typeface="Times"/>
              </a:endParaRPr>
            </a:p>
          </p:txBody>
        </p:sp>
      </p:grpSp>
      <p:grpSp>
        <p:nvGrpSpPr>
          <p:cNvPr id="8" name="Group 34"/>
          <p:cNvGrpSpPr/>
          <p:nvPr/>
        </p:nvGrpSpPr>
        <p:grpSpPr>
          <a:xfrm>
            <a:off x="481088" y="3781220"/>
            <a:ext cx="7716955" cy="457200"/>
            <a:chOff x="381000" y="4953000"/>
            <a:chExt cx="7716955" cy="457200"/>
          </a:xfrm>
        </p:grpSpPr>
        <p:grpSp>
          <p:nvGrpSpPr>
            <p:cNvPr id="9" name="Group 33"/>
            <p:cNvGrpSpPr/>
            <p:nvPr/>
          </p:nvGrpSpPr>
          <p:grpSpPr>
            <a:xfrm>
              <a:off x="381000" y="4953000"/>
              <a:ext cx="7716955" cy="457200"/>
              <a:chOff x="381000" y="4953000"/>
              <a:chExt cx="7716955" cy="457200"/>
            </a:xfrm>
          </p:grpSpPr>
          <p:grpSp>
            <p:nvGrpSpPr>
              <p:cNvPr id="10" name="Group 39"/>
              <p:cNvGrpSpPr/>
              <p:nvPr/>
            </p:nvGrpSpPr>
            <p:grpSpPr>
              <a:xfrm>
                <a:off x="1752600" y="4953000"/>
                <a:ext cx="3903594" cy="457200"/>
                <a:chOff x="1752600" y="4953000"/>
                <a:chExt cx="3903594" cy="457200"/>
              </a:xfrm>
            </p:grpSpPr>
            <p:grpSp>
              <p:nvGrpSpPr>
                <p:cNvPr id="11" name="Group 38"/>
                <p:cNvGrpSpPr/>
                <p:nvPr/>
              </p:nvGrpSpPr>
              <p:grpSpPr>
                <a:xfrm>
                  <a:off x="1752600" y="4953000"/>
                  <a:ext cx="3903594" cy="457200"/>
                  <a:chOff x="1752600" y="4953000"/>
                  <a:chExt cx="3903594" cy="457200"/>
                </a:xfrm>
              </p:grpSpPr>
              <p:grpSp>
                <p:nvGrpSpPr>
                  <p:cNvPr id="12" name="Group 37"/>
                  <p:cNvGrpSpPr/>
                  <p:nvPr/>
                </p:nvGrpSpPr>
                <p:grpSpPr>
                  <a:xfrm>
                    <a:off x="1752600" y="4953000"/>
                    <a:ext cx="3903594" cy="457200"/>
                    <a:chOff x="1752600" y="4953000"/>
                    <a:chExt cx="3903594" cy="457200"/>
                  </a:xfrm>
                </p:grpSpPr>
                <p:grpSp>
                  <p:nvGrpSpPr>
                    <p:cNvPr id="13" name="Group 36"/>
                    <p:cNvGrpSpPr/>
                    <p:nvPr/>
                  </p:nvGrpSpPr>
                  <p:grpSpPr>
                    <a:xfrm>
                      <a:off x="1752600" y="4953000"/>
                      <a:ext cx="3903594" cy="457200"/>
                      <a:chOff x="1752600" y="4953000"/>
                      <a:chExt cx="3903594" cy="457200"/>
                    </a:xfrm>
                  </p:grpSpPr>
                  <p:grpSp>
                    <p:nvGrpSpPr>
                      <p:cNvPr id="15" name="Group 48"/>
                      <p:cNvGrpSpPr/>
                      <p:nvPr/>
                    </p:nvGrpSpPr>
                    <p:grpSpPr>
                      <a:xfrm>
                        <a:off x="1752600" y="4953000"/>
                        <a:ext cx="3903594" cy="457200"/>
                        <a:chOff x="1747379" y="3838717"/>
                        <a:chExt cx="3903594" cy="457200"/>
                      </a:xfrm>
                    </p:grpSpPr>
                    <p:pic>
                      <p:nvPicPr>
                        <p:cNvPr id="58" name="Picture 57" descr="TPS ctrs Mus 1of3.jpg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"/>
                        <a:srcRect l="13217" t="36466" r="9596" b="46960"/>
                        <a:stretch>
                          <a:fillRect/>
                        </a:stretch>
                      </p:blipFill>
                      <p:spPr>
                        <a:xfrm>
                          <a:off x="1747379" y="3838717"/>
                          <a:ext cx="3903594" cy="457200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59" name="Oval 58"/>
                        <p:cNvSpPr/>
                        <p:nvPr/>
                      </p:nvSpPr>
                      <p:spPr>
                        <a:xfrm>
                          <a:off x="2362200" y="3962400"/>
                          <a:ext cx="2743200" cy="230088"/>
                        </a:xfrm>
                        <a:prstGeom prst="ellipse">
                          <a:avLst/>
                        </a:prstGeom>
                        <a:solidFill>
                          <a:srgbClr val="FF2F3C"/>
                        </a:solidFill>
                        <a:ln>
                          <a:solidFill>
                            <a:srgbClr val="F40A29"/>
                          </a:solidFill>
                        </a:ln>
                        <a:effectLst>
                          <a:outerShdw blurRad="40000" dist="23000" dir="5400000" rotWithShape="0">
                            <a:srgbClr val="C15D6A">
                              <a:alpha val="35000"/>
                            </a:srgbClr>
                          </a:outerShdw>
                        </a:effectLst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sp>
                    <p:nvSpPr>
                      <p:cNvPr id="56" name="Oval 55"/>
                      <p:cNvSpPr/>
                      <p:nvPr/>
                    </p:nvSpPr>
                    <p:spPr>
                      <a:xfrm>
                        <a:off x="3465576" y="5074920"/>
                        <a:ext cx="228600" cy="228600"/>
                      </a:xfrm>
                      <a:prstGeom prst="ellipse">
                        <a:avLst/>
                      </a:prstGeom>
                      <a:solidFill>
                        <a:srgbClr val="B20202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sp>
                  <p:nvSpPr>
                    <p:cNvPr id="54" name="Chord 53"/>
                    <p:cNvSpPr/>
                    <p:nvPr/>
                  </p:nvSpPr>
                  <p:spPr>
                    <a:xfrm flipH="1">
                      <a:off x="3599159" y="5062728"/>
                      <a:ext cx="1582441" cy="256032"/>
                    </a:xfrm>
                    <a:prstGeom prst="chord">
                      <a:avLst>
                        <a:gd name="adj1" fmla="val 2826844"/>
                        <a:gd name="adj2" fmla="val 18803920"/>
                      </a:avLst>
                    </a:prstGeom>
                    <a:solidFill>
                      <a:schemeClr val="tx1"/>
                    </a:solidFill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48" name="Chord 47"/>
                  <p:cNvSpPr/>
                  <p:nvPr/>
                </p:nvSpPr>
                <p:spPr>
                  <a:xfrm>
                    <a:off x="2240280" y="5062728"/>
                    <a:ext cx="1582441" cy="256032"/>
                  </a:xfrm>
                  <a:prstGeom prst="chord">
                    <a:avLst>
                      <a:gd name="adj1" fmla="val 2826844"/>
                      <a:gd name="adj2" fmla="val 18803920"/>
                    </a:avLst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5" name="Oval 44"/>
                <p:cNvSpPr/>
                <p:nvPr/>
              </p:nvSpPr>
              <p:spPr>
                <a:xfrm>
                  <a:off x="4005072" y="5074920"/>
                  <a:ext cx="228600" cy="228600"/>
                </a:xfrm>
                <a:prstGeom prst="ellipse">
                  <a:avLst/>
                </a:prstGeom>
                <a:solidFill>
                  <a:srgbClr val="B20202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>
                  <a:off x="3182112" y="5074920"/>
                  <a:ext cx="228600" cy="228600"/>
                </a:xfrm>
                <a:prstGeom prst="ellipse">
                  <a:avLst/>
                </a:prstGeom>
                <a:solidFill>
                  <a:srgbClr val="B20202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3" name="TextBox 32"/>
              <p:cNvSpPr txBox="1"/>
              <p:nvPr/>
            </p:nvSpPr>
            <p:spPr>
              <a:xfrm>
                <a:off x="381000" y="4964668"/>
                <a:ext cx="1219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>
                    <a:latin typeface="Times"/>
                    <a:cs typeface="Times"/>
                  </a:rPr>
                  <a:t>N</a:t>
                </a:r>
                <a:r>
                  <a:rPr lang="en-US" baseline="-25000">
                    <a:latin typeface="Times"/>
                    <a:cs typeface="Times"/>
                  </a:rPr>
                  <a:t>Jeans</a:t>
                </a:r>
                <a:r>
                  <a:rPr lang="en-US" sz="1400" i="1">
                    <a:solidFill>
                      <a:srgbClr val="FFFF00"/>
                    </a:solidFill>
                    <a:latin typeface="Times"/>
                    <a:cs typeface="Times"/>
                  </a:rPr>
                  <a:t>	</a:t>
                </a:r>
                <a:endParaRPr lang="en-US" sz="1400" i="1" baseline="-25000">
                  <a:solidFill>
                    <a:srgbClr val="FFFF00"/>
                  </a:solidFill>
                  <a:latin typeface="Times"/>
                  <a:cs typeface="Times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5943600" y="5026223"/>
                <a:ext cx="215435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>
                    <a:latin typeface="Times"/>
                    <a:cs typeface="Times"/>
                  </a:rPr>
                  <a:t>volume ratio    </a:t>
                </a:r>
                <a:r>
                  <a:rPr lang="en-US" sz="1400" i="1">
                    <a:solidFill>
                      <a:srgbClr val="FFFF00"/>
                    </a:solidFill>
                    <a:latin typeface="Times"/>
                    <a:cs typeface="Times"/>
                  </a:rPr>
                  <a:t>N</a:t>
                </a:r>
                <a:r>
                  <a:rPr lang="en-US" sz="1400" baseline="-25000">
                    <a:solidFill>
                      <a:srgbClr val="FFFF00"/>
                    </a:solidFill>
                    <a:latin typeface="Times"/>
                    <a:cs typeface="Times"/>
                  </a:rPr>
                  <a:t>Jeans</a:t>
                </a:r>
                <a:r>
                  <a:rPr lang="en-US" sz="1400" i="1">
                    <a:solidFill>
                      <a:srgbClr val="FFFF00"/>
                    </a:solidFill>
                    <a:latin typeface="Times"/>
                    <a:cs typeface="Times"/>
                  </a:rPr>
                  <a:t> </a:t>
                </a:r>
                <a:r>
                  <a:rPr lang="en-US" sz="1400" i="1" baseline="-25000">
                    <a:solidFill>
                      <a:srgbClr val="FFFF00"/>
                    </a:solidFill>
                    <a:latin typeface="Times"/>
                    <a:cs typeface="Times"/>
                  </a:rPr>
                  <a:t> </a:t>
                </a:r>
                <a:r>
                  <a:rPr lang="en-US" sz="1400">
                    <a:solidFill>
                      <a:srgbClr val="FFFF00"/>
                    </a:solidFill>
                    <a:latin typeface="Times"/>
                    <a:cs typeface="Times"/>
                  </a:rPr>
                  <a:t>= 3-4</a:t>
                </a:r>
                <a:endParaRPr lang="en-US" sz="1400" i="1" baseline="-25000">
                  <a:solidFill>
                    <a:srgbClr val="FFFF00"/>
                  </a:solidFill>
                  <a:latin typeface="Times"/>
                  <a:cs typeface="Times"/>
                </a:endParaRPr>
              </a:p>
            </p:txBody>
          </p:sp>
        </p:grpSp>
        <p:sp>
          <p:nvSpPr>
            <p:cNvPr id="31" name="Oval 30"/>
            <p:cNvSpPr/>
            <p:nvPr/>
          </p:nvSpPr>
          <p:spPr>
            <a:xfrm>
              <a:off x="3739896" y="5074920"/>
              <a:ext cx="228600" cy="228600"/>
            </a:xfrm>
            <a:prstGeom prst="ellipse">
              <a:avLst/>
            </a:prstGeom>
            <a:solidFill>
              <a:srgbClr val="B2020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3544567" y="2862072"/>
            <a:ext cx="4940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"/>
                <a:cs typeface="Times"/>
              </a:rPr>
              <a:t>SFZ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981200" y="228600"/>
            <a:ext cx="46792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>
                <a:latin typeface="Times"/>
                <a:cs typeface="Times"/>
              </a:rPr>
              <a:t>N</a:t>
            </a:r>
            <a:r>
              <a:rPr lang="en-US" sz="3200" baseline="-25000">
                <a:latin typeface="Times"/>
                <a:cs typeface="Times"/>
              </a:rPr>
              <a:t>stars</a:t>
            </a:r>
            <a:r>
              <a:rPr lang="en-US" sz="3200">
                <a:latin typeface="Times"/>
                <a:cs typeface="Times"/>
              </a:rPr>
              <a:t> in</a:t>
            </a:r>
            <a:r>
              <a:rPr lang="en-US" sz="3200" i="1">
                <a:latin typeface="Times"/>
                <a:cs typeface="Times"/>
              </a:rPr>
              <a:t> </a:t>
            </a:r>
            <a:r>
              <a:rPr lang="en-US" sz="3200">
                <a:latin typeface="Times"/>
                <a:cs typeface="Times"/>
              </a:rPr>
              <a:t>the Musca filament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1846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8"/>
          <p:cNvGrpSpPr/>
          <p:nvPr/>
        </p:nvGrpSpPr>
        <p:grpSpPr>
          <a:xfrm>
            <a:off x="421739" y="2714420"/>
            <a:ext cx="8307237" cy="646331"/>
            <a:chOff x="321651" y="3896380"/>
            <a:chExt cx="8307237" cy="646331"/>
          </a:xfrm>
        </p:grpSpPr>
        <p:sp>
          <p:nvSpPr>
            <p:cNvPr id="17" name="TextBox 16"/>
            <p:cNvSpPr txBox="1"/>
            <p:nvPr/>
          </p:nvSpPr>
          <p:spPr>
            <a:xfrm>
              <a:off x="321651" y="3896380"/>
              <a:ext cx="137252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>
                  <a:latin typeface="Times"/>
                  <a:cs typeface="Times"/>
                </a:rPr>
                <a:t>Star-forming</a:t>
              </a:r>
            </a:p>
            <a:p>
              <a:pPr algn="just"/>
              <a:r>
                <a:rPr lang="en-US">
                  <a:latin typeface="Times"/>
                  <a:cs typeface="Times"/>
                </a:rPr>
                <a:t>zone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943600" y="3896380"/>
              <a:ext cx="26852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latin typeface="Times"/>
                  <a:cs typeface="Times"/>
                </a:rPr>
                <a:t>SFZ:  TPS gas with enough </a:t>
              </a:r>
              <a:r>
                <a:rPr lang="en-US" sz="1400" i="1">
                  <a:latin typeface="Times"/>
                  <a:cs typeface="Times"/>
                </a:rPr>
                <a:t>n,</a:t>
              </a:r>
              <a:r>
                <a:rPr lang="en-US" sz="1400">
                  <a:latin typeface="Times"/>
                  <a:cs typeface="Times"/>
                </a:rPr>
                <a:t> </a:t>
              </a:r>
              <a:r>
                <a:rPr lang="en-US" sz="1400" i="1">
                  <a:latin typeface="Times"/>
                  <a:cs typeface="Times"/>
                </a:rPr>
                <a:t>r </a:t>
              </a:r>
              <a:r>
                <a:rPr lang="en-US" sz="1400">
                  <a:latin typeface="Times"/>
                  <a:cs typeface="Times"/>
                </a:rPr>
                <a:t> to </a:t>
              </a:r>
            </a:p>
            <a:p>
              <a:r>
                <a:rPr lang="en-US" sz="1400">
                  <a:latin typeface="Times"/>
                  <a:cs typeface="Times"/>
                </a:rPr>
                <a:t>harbor BEs    </a:t>
              </a:r>
              <a:r>
                <a:rPr lang="en-US" sz="1400" i="1">
                  <a:latin typeface="Times"/>
                  <a:cs typeface="Times"/>
                </a:rPr>
                <a:t>n &gt; n</a:t>
              </a:r>
              <a:r>
                <a:rPr lang="en-US" sz="1400" i="1" baseline="-25000">
                  <a:latin typeface="Times"/>
                  <a:cs typeface="Times"/>
                </a:rPr>
                <a:t>BE,</a:t>
              </a:r>
              <a:r>
                <a:rPr lang="en-US" sz="1400" baseline="-25000">
                  <a:latin typeface="Times"/>
                  <a:cs typeface="Times"/>
                </a:rPr>
                <a:t>min</a:t>
              </a:r>
              <a:r>
                <a:rPr lang="en-US" sz="1400" i="1">
                  <a:latin typeface="Times"/>
                  <a:cs typeface="Times"/>
                </a:rPr>
                <a:t>,  r  &gt; r</a:t>
              </a:r>
              <a:r>
                <a:rPr lang="en-US" sz="1400" i="1" baseline="-25000">
                  <a:latin typeface="Times"/>
                  <a:cs typeface="Times"/>
                </a:rPr>
                <a:t>BE</a:t>
              </a:r>
              <a:r>
                <a:rPr lang="en-US" sz="1400" i="1">
                  <a:latin typeface="Times"/>
                  <a:cs typeface="Times"/>
                </a:rPr>
                <a:t> </a:t>
              </a:r>
              <a:r>
                <a:rPr lang="en-US" sz="1400">
                  <a:latin typeface="Times"/>
                  <a:cs typeface="Times"/>
                </a:rPr>
                <a:t>  </a:t>
              </a:r>
            </a:p>
          </p:txBody>
        </p:sp>
        <p:grpSp>
          <p:nvGrpSpPr>
            <p:cNvPr id="3" name="Group 35"/>
            <p:cNvGrpSpPr/>
            <p:nvPr/>
          </p:nvGrpSpPr>
          <p:grpSpPr>
            <a:xfrm>
              <a:off x="1752600" y="3962400"/>
              <a:ext cx="3903594" cy="457200"/>
              <a:chOff x="1752600" y="4343400"/>
              <a:chExt cx="3903594" cy="457200"/>
            </a:xfrm>
          </p:grpSpPr>
          <p:grpSp>
            <p:nvGrpSpPr>
              <p:cNvPr id="5" name="Group 53"/>
              <p:cNvGrpSpPr/>
              <p:nvPr/>
            </p:nvGrpSpPr>
            <p:grpSpPr>
              <a:xfrm>
                <a:off x="1752600" y="4343400"/>
                <a:ext cx="3903594" cy="457200"/>
                <a:chOff x="1752600" y="5638800"/>
                <a:chExt cx="3903594" cy="457200"/>
              </a:xfrm>
            </p:grpSpPr>
            <p:grpSp>
              <p:nvGrpSpPr>
                <p:cNvPr id="6" name="Group 48"/>
                <p:cNvGrpSpPr/>
                <p:nvPr/>
              </p:nvGrpSpPr>
              <p:grpSpPr>
                <a:xfrm>
                  <a:off x="1752600" y="5638800"/>
                  <a:ext cx="3903594" cy="457200"/>
                  <a:chOff x="1747379" y="3838717"/>
                  <a:chExt cx="3903594" cy="457200"/>
                </a:xfrm>
              </p:grpSpPr>
              <p:pic>
                <p:nvPicPr>
                  <p:cNvPr id="50" name="Picture 49" descr="TPS ctrs Mus 1of3.jpg"/>
                  <p:cNvPicPr>
                    <a:picLocks noChangeAspect="1"/>
                  </p:cNvPicPr>
                  <p:nvPr/>
                </p:nvPicPr>
                <p:blipFill>
                  <a:blip r:embed="rId2"/>
                  <a:srcRect l="13217" t="36466" r="9596" b="46960"/>
                  <a:stretch>
                    <a:fillRect/>
                  </a:stretch>
                </p:blipFill>
                <p:spPr>
                  <a:xfrm>
                    <a:off x="1747379" y="3838717"/>
                    <a:ext cx="3903594" cy="457200"/>
                  </a:xfrm>
                  <a:prstGeom prst="rect">
                    <a:avLst/>
                  </a:prstGeom>
                </p:spPr>
              </p:pic>
              <p:sp>
                <p:nvSpPr>
                  <p:cNvPr id="51" name="Oval 50"/>
                  <p:cNvSpPr/>
                  <p:nvPr/>
                </p:nvSpPr>
                <p:spPr>
                  <a:xfrm>
                    <a:off x="2362200" y="3962400"/>
                    <a:ext cx="2743200" cy="230088"/>
                  </a:xfrm>
                  <a:prstGeom prst="ellipse">
                    <a:avLst/>
                  </a:prstGeom>
                  <a:solidFill>
                    <a:srgbClr val="FF2F3C"/>
                  </a:solidFill>
                  <a:ln>
                    <a:solidFill>
                      <a:srgbClr val="F40A29"/>
                    </a:solidFill>
                  </a:ln>
                  <a:effectLst>
                    <a:outerShdw blurRad="40000" dist="23000" dir="5400000" rotWithShape="0">
                      <a:srgbClr val="C15D6A">
                        <a:alpha val="35000"/>
                      </a:srgbClr>
                    </a:outerShdw>
                  </a:effectLst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52" name="Chord 51"/>
                <p:cNvSpPr/>
                <p:nvPr/>
              </p:nvSpPr>
              <p:spPr>
                <a:xfrm>
                  <a:off x="2231136" y="5748528"/>
                  <a:ext cx="1582441" cy="256032"/>
                </a:xfrm>
                <a:prstGeom prst="chord">
                  <a:avLst>
                    <a:gd name="adj1" fmla="val 2826844"/>
                    <a:gd name="adj2" fmla="val 18803920"/>
                  </a:avLst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Chord 52"/>
                <p:cNvSpPr/>
                <p:nvPr/>
              </p:nvSpPr>
              <p:spPr>
                <a:xfrm flipH="1">
                  <a:off x="3599159" y="5748528"/>
                  <a:ext cx="1582441" cy="256032"/>
                </a:xfrm>
                <a:prstGeom prst="chord">
                  <a:avLst>
                    <a:gd name="adj1" fmla="val 2826844"/>
                    <a:gd name="adj2" fmla="val 18803920"/>
                  </a:avLst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1" name="Oval 40"/>
              <p:cNvSpPr/>
              <p:nvPr/>
            </p:nvSpPr>
            <p:spPr>
              <a:xfrm>
                <a:off x="2362200" y="4462272"/>
                <a:ext cx="2743200" cy="230088"/>
              </a:xfrm>
              <a:prstGeom prst="ellipse">
                <a:avLst/>
              </a:prstGeom>
              <a:noFill/>
              <a:ln w="22225" cap="flat" cmpd="sng" algn="ctr">
                <a:solidFill>
                  <a:srgbClr val="F40A29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40000" dist="23000" dir="5400000" rotWithShape="0">
                  <a:srgbClr val="C15D6A">
                    <a:alpha val="35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" name="Group 27"/>
          <p:cNvGrpSpPr/>
          <p:nvPr/>
        </p:nvGrpSpPr>
        <p:grpSpPr>
          <a:xfrm>
            <a:off x="539000" y="733220"/>
            <a:ext cx="7684880" cy="2537691"/>
            <a:chOff x="438912" y="2022113"/>
            <a:chExt cx="7684880" cy="2537691"/>
          </a:xfrm>
        </p:grpSpPr>
        <p:pic>
          <p:nvPicPr>
            <p:cNvPr id="18" name="Picture 17" descr="Musca fil large K15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8438128">
              <a:off x="2471041" y="1663526"/>
              <a:ext cx="2537691" cy="3254865"/>
            </a:xfrm>
            <a:prstGeom prst="rect">
              <a:avLst/>
            </a:prstGeom>
          </p:spPr>
        </p:pic>
        <p:cxnSp>
          <p:nvCxnSpPr>
            <p:cNvPr id="20" name="Straight Connector 19"/>
            <p:cNvCxnSpPr/>
            <p:nvPr/>
          </p:nvCxnSpPr>
          <p:spPr>
            <a:xfrm rot="10800000">
              <a:off x="438912" y="3351212"/>
              <a:ext cx="1161288" cy="1588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671975" y="2968823"/>
              <a:ext cx="6234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latin typeface="Times"/>
                  <a:cs typeface="Times"/>
                </a:rPr>
                <a:t>0.5 pc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943600" y="3048000"/>
              <a:ext cx="218019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latin typeface="Times"/>
                  <a:cs typeface="Times"/>
                </a:rPr>
                <a:t>Musca   central region</a:t>
              </a:r>
            </a:p>
            <a:p>
              <a:r>
                <a:rPr lang="en-US" sz="1400">
                  <a:latin typeface="Times"/>
                  <a:cs typeface="Times"/>
                </a:rPr>
                <a:t>Kainulainen+ 15   </a:t>
              </a:r>
              <a:r>
                <a:rPr lang="en-US" sz="1400" i="1">
                  <a:latin typeface="Times"/>
                  <a:cs typeface="Times"/>
                </a:rPr>
                <a:t>T</a:t>
              </a:r>
              <a:r>
                <a:rPr lang="en-US" sz="1400">
                  <a:latin typeface="Times"/>
                  <a:cs typeface="Times"/>
                </a:rPr>
                <a:t> = 10 K</a:t>
              </a:r>
            </a:p>
            <a:p>
              <a:endParaRPr lang="en-US" sz="1400">
                <a:latin typeface="Times"/>
                <a:cs typeface="Times"/>
              </a:endParaRPr>
            </a:p>
          </p:txBody>
        </p:sp>
      </p:grpSp>
      <p:grpSp>
        <p:nvGrpSpPr>
          <p:cNvPr id="8" name="Group 34"/>
          <p:cNvGrpSpPr/>
          <p:nvPr/>
        </p:nvGrpSpPr>
        <p:grpSpPr>
          <a:xfrm>
            <a:off x="481088" y="3781220"/>
            <a:ext cx="7716955" cy="457200"/>
            <a:chOff x="381000" y="4953000"/>
            <a:chExt cx="7716955" cy="457200"/>
          </a:xfrm>
        </p:grpSpPr>
        <p:grpSp>
          <p:nvGrpSpPr>
            <p:cNvPr id="9" name="Group 33"/>
            <p:cNvGrpSpPr/>
            <p:nvPr/>
          </p:nvGrpSpPr>
          <p:grpSpPr>
            <a:xfrm>
              <a:off x="381000" y="4953000"/>
              <a:ext cx="7716955" cy="457200"/>
              <a:chOff x="381000" y="4953000"/>
              <a:chExt cx="7716955" cy="457200"/>
            </a:xfrm>
          </p:grpSpPr>
          <p:grpSp>
            <p:nvGrpSpPr>
              <p:cNvPr id="10" name="Group 39"/>
              <p:cNvGrpSpPr/>
              <p:nvPr/>
            </p:nvGrpSpPr>
            <p:grpSpPr>
              <a:xfrm>
                <a:off x="1752600" y="4953000"/>
                <a:ext cx="3903594" cy="457200"/>
                <a:chOff x="1752600" y="4953000"/>
                <a:chExt cx="3903594" cy="457200"/>
              </a:xfrm>
            </p:grpSpPr>
            <p:grpSp>
              <p:nvGrpSpPr>
                <p:cNvPr id="11" name="Group 38"/>
                <p:cNvGrpSpPr/>
                <p:nvPr/>
              </p:nvGrpSpPr>
              <p:grpSpPr>
                <a:xfrm>
                  <a:off x="1752600" y="4953000"/>
                  <a:ext cx="3903594" cy="457200"/>
                  <a:chOff x="1752600" y="4953000"/>
                  <a:chExt cx="3903594" cy="457200"/>
                </a:xfrm>
              </p:grpSpPr>
              <p:grpSp>
                <p:nvGrpSpPr>
                  <p:cNvPr id="12" name="Group 37"/>
                  <p:cNvGrpSpPr/>
                  <p:nvPr/>
                </p:nvGrpSpPr>
                <p:grpSpPr>
                  <a:xfrm>
                    <a:off x="1752600" y="4953000"/>
                    <a:ext cx="3903594" cy="457200"/>
                    <a:chOff x="1752600" y="4953000"/>
                    <a:chExt cx="3903594" cy="457200"/>
                  </a:xfrm>
                </p:grpSpPr>
                <p:grpSp>
                  <p:nvGrpSpPr>
                    <p:cNvPr id="13" name="Group 36"/>
                    <p:cNvGrpSpPr/>
                    <p:nvPr/>
                  </p:nvGrpSpPr>
                  <p:grpSpPr>
                    <a:xfrm>
                      <a:off x="1752600" y="4953000"/>
                      <a:ext cx="3903594" cy="457200"/>
                      <a:chOff x="1752600" y="4953000"/>
                      <a:chExt cx="3903594" cy="457200"/>
                    </a:xfrm>
                  </p:grpSpPr>
                  <p:grpSp>
                    <p:nvGrpSpPr>
                      <p:cNvPr id="15" name="Group 48"/>
                      <p:cNvGrpSpPr/>
                      <p:nvPr/>
                    </p:nvGrpSpPr>
                    <p:grpSpPr>
                      <a:xfrm>
                        <a:off x="1752600" y="4953000"/>
                        <a:ext cx="3903594" cy="457200"/>
                        <a:chOff x="1747379" y="3838717"/>
                        <a:chExt cx="3903594" cy="457200"/>
                      </a:xfrm>
                    </p:grpSpPr>
                    <p:pic>
                      <p:nvPicPr>
                        <p:cNvPr id="58" name="Picture 57" descr="TPS ctrs Mus 1of3.jpg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"/>
                        <a:srcRect l="13217" t="36466" r="9596" b="46960"/>
                        <a:stretch>
                          <a:fillRect/>
                        </a:stretch>
                      </p:blipFill>
                      <p:spPr>
                        <a:xfrm>
                          <a:off x="1747379" y="3838717"/>
                          <a:ext cx="3903594" cy="457200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59" name="Oval 58"/>
                        <p:cNvSpPr/>
                        <p:nvPr/>
                      </p:nvSpPr>
                      <p:spPr>
                        <a:xfrm>
                          <a:off x="2362200" y="3962400"/>
                          <a:ext cx="2743200" cy="230088"/>
                        </a:xfrm>
                        <a:prstGeom prst="ellipse">
                          <a:avLst/>
                        </a:prstGeom>
                        <a:solidFill>
                          <a:srgbClr val="FF2F3C"/>
                        </a:solidFill>
                        <a:ln>
                          <a:solidFill>
                            <a:srgbClr val="F40A29"/>
                          </a:solidFill>
                        </a:ln>
                        <a:effectLst>
                          <a:outerShdw blurRad="40000" dist="23000" dir="5400000" rotWithShape="0">
                            <a:srgbClr val="C15D6A">
                              <a:alpha val="35000"/>
                            </a:srgbClr>
                          </a:outerShdw>
                        </a:effectLst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sp>
                    <p:nvSpPr>
                      <p:cNvPr id="56" name="Oval 55"/>
                      <p:cNvSpPr/>
                      <p:nvPr/>
                    </p:nvSpPr>
                    <p:spPr>
                      <a:xfrm>
                        <a:off x="3465576" y="5074920"/>
                        <a:ext cx="228600" cy="228600"/>
                      </a:xfrm>
                      <a:prstGeom prst="ellipse">
                        <a:avLst/>
                      </a:prstGeom>
                      <a:solidFill>
                        <a:srgbClr val="B20202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sp>
                  <p:nvSpPr>
                    <p:cNvPr id="54" name="Chord 53"/>
                    <p:cNvSpPr/>
                    <p:nvPr/>
                  </p:nvSpPr>
                  <p:spPr>
                    <a:xfrm flipH="1">
                      <a:off x="3599159" y="5062728"/>
                      <a:ext cx="1582441" cy="256032"/>
                    </a:xfrm>
                    <a:prstGeom prst="chord">
                      <a:avLst>
                        <a:gd name="adj1" fmla="val 2826844"/>
                        <a:gd name="adj2" fmla="val 18803920"/>
                      </a:avLst>
                    </a:prstGeom>
                    <a:solidFill>
                      <a:schemeClr val="tx1"/>
                    </a:solidFill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48" name="Chord 47"/>
                  <p:cNvSpPr/>
                  <p:nvPr/>
                </p:nvSpPr>
                <p:spPr>
                  <a:xfrm>
                    <a:off x="2240280" y="5062728"/>
                    <a:ext cx="1582441" cy="256032"/>
                  </a:xfrm>
                  <a:prstGeom prst="chord">
                    <a:avLst>
                      <a:gd name="adj1" fmla="val 2826844"/>
                      <a:gd name="adj2" fmla="val 18803920"/>
                    </a:avLst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5" name="Oval 44"/>
                <p:cNvSpPr/>
                <p:nvPr/>
              </p:nvSpPr>
              <p:spPr>
                <a:xfrm>
                  <a:off x="4005072" y="5074920"/>
                  <a:ext cx="228600" cy="228600"/>
                </a:xfrm>
                <a:prstGeom prst="ellipse">
                  <a:avLst/>
                </a:prstGeom>
                <a:solidFill>
                  <a:srgbClr val="B20202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>
                  <a:off x="3182112" y="5074920"/>
                  <a:ext cx="228600" cy="228600"/>
                </a:xfrm>
                <a:prstGeom prst="ellipse">
                  <a:avLst/>
                </a:prstGeom>
                <a:solidFill>
                  <a:srgbClr val="B20202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3" name="TextBox 32"/>
              <p:cNvSpPr txBox="1"/>
              <p:nvPr/>
            </p:nvSpPr>
            <p:spPr>
              <a:xfrm>
                <a:off x="381000" y="4964668"/>
                <a:ext cx="1219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>
                    <a:latin typeface="Times"/>
                    <a:cs typeface="Times"/>
                  </a:rPr>
                  <a:t>N</a:t>
                </a:r>
                <a:r>
                  <a:rPr lang="en-US" baseline="-25000">
                    <a:latin typeface="Times"/>
                    <a:cs typeface="Times"/>
                  </a:rPr>
                  <a:t>Jeans</a:t>
                </a:r>
                <a:r>
                  <a:rPr lang="en-US" sz="1400" i="1">
                    <a:solidFill>
                      <a:srgbClr val="FFFF00"/>
                    </a:solidFill>
                    <a:latin typeface="Times"/>
                    <a:cs typeface="Times"/>
                  </a:rPr>
                  <a:t>	</a:t>
                </a:r>
                <a:endParaRPr lang="en-US" sz="1400" i="1" baseline="-25000">
                  <a:solidFill>
                    <a:srgbClr val="FFFF00"/>
                  </a:solidFill>
                  <a:latin typeface="Times"/>
                  <a:cs typeface="Times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5943600" y="5026223"/>
                <a:ext cx="215435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>
                    <a:latin typeface="Times"/>
                    <a:cs typeface="Times"/>
                  </a:rPr>
                  <a:t>volume ratio    </a:t>
                </a:r>
                <a:r>
                  <a:rPr lang="en-US" sz="1400" i="1">
                    <a:solidFill>
                      <a:srgbClr val="FFFF00"/>
                    </a:solidFill>
                    <a:latin typeface="Times"/>
                    <a:cs typeface="Times"/>
                  </a:rPr>
                  <a:t>N</a:t>
                </a:r>
                <a:r>
                  <a:rPr lang="en-US" sz="1400" baseline="-25000">
                    <a:solidFill>
                      <a:srgbClr val="FFFF00"/>
                    </a:solidFill>
                    <a:latin typeface="Times"/>
                    <a:cs typeface="Times"/>
                  </a:rPr>
                  <a:t>Jeans</a:t>
                </a:r>
                <a:r>
                  <a:rPr lang="en-US" sz="1400" i="1">
                    <a:solidFill>
                      <a:srgbClr val="FFFF00"/>
                    </a:solidFill>
                    <a:latin typeface="Times"/>
                    <a:cs typeface="Times"/>
                  </a:rPr>
                  <a:t> </a:t>
                </a:r>
                <a:r>
                  <a:rPr lang="en-US" sz="1400" i="1" baseline="-25000">
                    <a:solidFill>
                      <a:srgbClr val="FFFF00"/>
                    </a:solidFill>
                    <a:latin typeface="Times"/>
                    <a:cs typeface="Times"/>
                  </a:rPr>
                  <a:t> </a:t>
                </a:r>
                <a:r>
                  <a:rPr lang="en-US" sz="1400">
                    <a:solidFill>
                      <a:srgbClr val="FFFF00"/>
                    </a:solidFill>
                    <a:latin typeface="Times"/>
                    <a:cs typeface="Times"/>
                  </a:rPr>
                  <a:t>= 3-4</a:t>
                </a:r>
                <a:endParaRPr lang="en-US" sz="1400" i="1" baseline="-25000">
                  <a:solidFill>
                    <a:srgbClr val="FFFF00"/>
                  </a:solidFill>
                  <a:latin typeface="Times"/>
                  <a:cs typeface="Times"/>
                </a:endParaRPr>
              </a:p>
            </p:txBody>
          </p:sp>
        </p:grpSp>
        <p:sp>
          <p:nvSpPr>
            <p:cNvPr id="31" name="Oval 30"/>
            <p:cNvSpPr/>
            <p:nvPr/>
          </p:nvSpPr>
          <p:spPr>
            <a:xfrm>
              <a:off x="3739896" y="5074920"/>
              <a:ext cx="228600" cy="228600"/>
            </a:xfrm>
            <a:prstGeom prst="ellipse">
              <a:avLst/>
            </a:prstGeom>
            <a:solidFill>
              <a:srgbClr val="B2020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55"/>
          <p:cNvGrpSpPr/>
          <p:nvPr/>
        </p:nvGrpSpPr>
        <p:grpSpPr>
          <a:xfrm>
            <a:off x="481088" y="4162220"/>
            <a:ext cx="8510512" cy="1473603"/>
            <a:chOff x="381000" y="5254367"/>
            <a:chExt cx="8510512" cy="1473603"/>
          </a:xfrm>
        </p:grpSpPr>
        <p:sp>
          <p:nvSpPr>
            <p:cNvPr id="61" name="TextBox 60"/>
            <p:cNvSpPr txBox="1"/>
            <p:nvPr/>
          </p:nvSpPr>
          <p:spPr>
            <a:xfrm>
              <a:off x="5943600" y="5791200"/>
              <a:ext cx="29479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latin typeface="Times"/>
                  <a:cs typeface="Times"/>
                </a:rPr>
                <a:t>core chain  B213  Tafalla &amp; Hacar 15</a:t>
              </a:r>
            </a:p>
          </p:txBody>
        </p:sp>
        <p:pic>
          <p:nvPicPr>
            <p:cNvPr id="62" name="Picture 61" descr="B213 chain of cores.tif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tretch>
              <a:fillRect/>
            </a:stretch>
          </p:blipFill>
          <p:spPr>
            <a:xfrm rot="2839568">
              <a:off x="2642776" y="5286683"/>
              <a:ext cx="1473603" cy="1408971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381000" y="5791200"/>
              <a:ext cx="713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>
                  <a:latin typeface="Times"/>
                  <a:cs typeface="Times"/>
                </a:rPr>
                <a:t>N</a:t>
              </a:r>
              <a:r>
                <a:rPr lang="en-US" baseline="-25000">
                  <a:latin typeface="Times"/>
                  <a:cs typeface="Times"/>
                </a:rPr>
                <a:t>cores</a:t>
              </a:r>
              <a:endParaRPr lang="en-US" i="1" baseline="-25000">
                <a:latin typeface="Times"/>
                <a:cs typeface="Times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781744" y="5483423"/>
            <a:ext cx="4957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N</a:t>
            </a:r>
            <a:r>
              <a:rPr lang="en-US" sz="1600" baseline="-25000">
                <a:solidFill>
                  <a:srgbClr val="FFFF00"/>
                </a:solidFill>
                <a:latin typeface="Times"/>
                <a:cs typeface="Times"/>
              </a:rPr>
              <a:t>stars  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≲ 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 N</a:t>
            </a:r>
            <a:r>
              <a:rPr lang="en-US" sz="1600" baseline="-25000">
                <a:solidFill>
                  <a:srgbClr val="FFFF00"/>
                </a:solidFill>
                <a:latin typeface="Times"/>
                <a:cs typeface="Times"/>
              </a:rPr>
              <a:t>Jeans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 </a:t>
            </a:r>
            <a:r>
              <a:rPr lang="en-US" sz="1600" i="1" baseline="-25000">
                <a:solidFill>
                  <a:srgbClr val="FFFF00"/>
                </a:solidFill>
                <a:latin typeface="Times"/>
                <a:cs typeface="Times"/>
              </a:rPr>
              <a:t> 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= 3-4,</a:t>
            </a:r>
            <a:r>
              <a:rPr lang="en-US" sz="1600" i="1" baseline="-25000">
                <a:solidFill>
                  <a:srgbClr val="FFFF00"/>
                </a:solidFill>
                <a:latin typeface="Times"/>
                <a:cs typeface="Times"/>
              </a:rPr>
              <a:t> 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 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similar to the chain of cores in B213 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544567" y="2862072"/>
            <a:ext cx="4940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"/>
                <a:cs typeface="Times"/>
              </a:rPr>
              <a:t>SFZ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981200" y="228600"/>
            <a:ext cx="46792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>
                <a:latin typeface="Times"/>
                <a:cs typeface="Times"/>
              </a:rPr>
              <a:t>N</a:t>
            </a:r>
            <a:r>
              <a:rPr lang="en-US" sz="3200" baseline="-25000">
                <a:latin typeface="Times"/>
                <a:cs typeface="Times"/>
              </a:rPr>
              <a:t>stars</a:t>
            </a:r>
            <a:r>
              <a:rPr lang="en-US" sz="3200">
                <a:latin typeface="Times"/>
                <a:cs typeface="Times"/>
              </a:rPr>
              <a:t> in</a:t>
            </a:r>
            <a:r>
              <a:rPr lang="en-US" sz="3200" i="1">
                <a:latin typeface="Times"/>
                <a:cs typeface="Times"/>
              </a:rPr>
              <a:t> </a:t>
            </a:r>
            <a:r>
              <a:rPr lang="en-US" sz="3200">
                <a:latin typeface="Times"/>
                <a:cs typeface="Times"/>
              </a:rPr>
              <a:t>the Musca filament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30596" y="6248400"/>
            <a:ext cx="188000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"/>
                <a:cs typeface="Times"/>
              </a:rPr>
              <a:t>Next:  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apply to Coronet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9121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4"/>
          <p:cNvGrpSpPr/>
          <p:nvPr/>
        </p:nvGrpSpPr>
        <p:grpSpPr>
          <a:xfrm>
            <a:off x="158497" y="2667000"/>
            <a:ext cx="625013" cy="1645920"/>
            <a:chOff x="595775" y="2819400"/>
            <a:chExt cx="625013" cy="1645920"/>
          </a:xfrm>
        </p:grpSpPr>
        <p:cxnSp>
          <p:nvCxnSpPr>
            <p:cNvPr id="71" name="Straight Connector 70"/>
            <p:cNvCxnSpPr/>
            <p:nvPr/>
          </p:nvCxnSpPr>
          <p:spPr>
            <a:xfrm rot="5400000">
              <a:off x="397034" y="3641566"/>
              <a:ext cx="1645920" cy="1588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595775" y="3429000"/>
              <a:ext cx="6234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latin typeface="Times"/>
                  <a:cs typeface="Times"/>
                </a:rPr>
                <a:t>0.3 pc</a:t>
              </a:r>
            </a:p>
          </p:txBody>
        </p:sp>
      </p:grpSp>
      <p:grpSp>
        <p:nvGrpSpPr>
          <p:cNvPr id="6" name="Group 35"/>
          <p:cNvGrpSpPr/>
          <p:nvPr/>
        </p:nvGrpSpPr>
        <p:grpSpPr>
          <a:xfrm>
            <a:off x="2069668" y="440846"/>
            <a:ext cx="6007532" cy="4283554"/>
            <a:chOff x="2069668" y="330193"/>
            <a:chExt cx="6007532" cy="4283554"/>
          </a:xfrm>
        </p:grpSpPr>
        <p:grpSp>
          <p:nvGrpSpPr>
            <p:cNvPr id="7" name="Group 33"/>
            <p:cNvGrpSpPr/>
            <p:nvPr/>
          </p:nvGrpSpPr>
          <p:grpSpPr>
            <a:xfrm>
              <a:off x="2069668" y="330193"/>
              <a:ext cx="6007532" cy="4283554"/>
              <a:chOff x="2506946" y="330193"/>
              <a:chExt cx="6007532" cy="4283554"/>
            </a:xfrm>
          </p:grpSpPr>
          <p:sp>
            <p:nvSpPr>
              <p:cNvPr id="69" name="TextBox 68"/>
              <p:cNvSpPr txBox="1"/>
              <p:nvPr/>
            </p:nvSpPr>
            <p:spPr>
              <a:xfrm>
                <a:off x="6609478" y="1320793"/>
                <a:ext cx="1905000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>
                    <a:solidFill>
                      <a:srgbClr val="FFFF00"/>
                    </a:solidFill>
                    <a:latin typeface="Times"/>
                    <a:cs typeface="Times"/>
                  </a:rPr>
                  <a:t>R CrA  MMS13 </a:t>
                </a:r>
              </a:p>
              <a:p>
                <a:r>
                  <a:rPr lang="en-US" sz="1400">
                    <a:latin typeface="Times"/>
                    <a:cs typeface="Times"/>
                  </a:rPr>
                  <a:t>Chini+ 03, Alves+ 14,  </a:t>
                </a:r>
              </a:p>
              <a:p>
                <a:r>
                  <a:rPr lang="en-US" sz="1400" i="1">
                    <a:latin typeface="Times"/>
                    <a:cs typeface="Times"/>
                  </a:rPr>
                  <a:t>T </a:t>
                </a:r>
                <a:r>
                  <a:rPr lang="en-US" sz="1400">
                    <a:latin typeface="Times"/>
                    <a:cs typeface="Times"/>
                  </a:rPr>
                  <a:t>= 20 K  </a:t>
                </a:r>
              </a:p>
              <a:p>
                <a:r>
                  <a:rPr lang="en-US" sz="1400" i="1">
                    <a:latin typeface="Times"/>
                    <a:cs typeface="Times"/>
                  </a:rPr>
                  <a:t>N</a:t>
                </a:r>
                <a:r>
                  <a:rPr lang="en-US" sz="1400">
                    <a:latin typeface="Times"/>
                    <a:cs typeface="Times"/>
                  </a:rPr>
                  <a:t> = 3 to 90 10</a:t>
                </a:r>
                <a:r>
                  <a:rPr lang="en-US" sz="1400" baseline="30000">
                    <a:latin typeface="Times"/>
                    <a:cs typeface="Times"/>
                  </a:rPr>
                  <a:t>21</a:t>
                </a:r>
                <a:r>
                  <a:rPr lang="en-US" sz="1400">
                    <a:latin typeface="Times"/>
                    <a:cs typeface="Times"/>
                  </a:rPr>
                  <a:t> cm</a:t>
                </a:r>
                <a:r>
                  <a:rPr lang="en-US" sz="1400" baseline="30000">
                    <a:latin typeface="Times"/>
                    <a:cs typeface="Times"/>
                  </a:rPr>
                  <a:t>-2</a:t>
                </a:r>
              </a:p>
              <a:p>
                <a:endParaRPr lang="en-US" sz="1400">
                  <a:latin typeface="Times"/>
                  <a:cs typeface="Times"/>
                </a:endParaRPr>
              </a:p>
              <a:p>
                <a:r>
                  <a:rPr lang="en-US" sz="1400">
                    <a:solidFill>
                      <a:srgbClr val="FFFF00"/>
                    </a:solidFill>
                    <a:latin typeface="Times"/>
                    <a:cs typeface="Times"/>
                  </a:rPr>
                  <a:t>Coronet:</a:t>
                </a:r>
                <a:r>
                  <a:rPr lang="en-US" sz="1400">
                    <a:latin typeface="Times"/>
                    <a:cs typeface="Times"/>
                  </a:rPr>
                  <a:t> 8 I’s  </a:t>
                </a:r>
              </a:p>
              <a:p>
                <a:r>
                  <a:rPr lang="en-US" sz="1400">
                    <a:latin typeface="Times"/>
                    <a:cs typeface="Times"/>
                  </a:rPr>
                  <a:t>5 older YSOs</a:t>
                </a:r>
              </a:p>
              <a:p>
                <a:r>
                  <a:rPr lang="en-US" sz="1400">
                    <a:latin typeface="Times"/>
                    <a:cs typeface="Times"/>
                  </a:rPr>
                  <a:t>Peterson+ 11</a:t>
                </a:r>
                <a:endParaRPr lang="en-US" sz="1400" i="1">
                  <a:latin typeface="Times"/>
                  <a:cs typeface="Times"/>
                </a:endParaRPr>
              </a:p>
              <a:p>
                <a:endParaRPr lang="en-US" sz="1400">
                  <a:latin typeface="Times"/>
                  <a:cs typeface="Times"/>
                </a:endParaRPr>
              </a:p>
            </p:txBody>
          </p:sp>
          <p:grpSp>
            <p:nvGrpSpPr>
              <p:cNvPr id="8" name="Group 30"/>
              <p:cNvGrpSpPr/>
              <p:nvPr/>
            </p:nvGrpSpPr>
            <p:grpSpPr>
              <a:xfrm rot="209629">
                <a:off x="2506946" y="330193"/>
                <a:ext cx="3137635" cy="4283554"/>
                <a:chOff x="744380" y="363915"/>
                <a:chExt cx="3137635" cy="4283554"/>
              </a:xfrm>
            </p:grpSpPr>
            <p:grpSp>
              <p:nvGrpSpPr>
                <p:cNvPr id="9" name="Group 29"/>
                <p:cNvGrpSpPr/>
                <p:nvPr/>
              </p:nvGrpSpPr>
              <p:grpSpPr>
                <a:xfrm>
                  <a:off x="744380" y="363915"/>
                  <a:ext cx="3137635" cy="4283554"/>
                  <a:chOff x="2572707" y="363915"/>
                  <a:chExt cx="3137635" cy="4283554"/>
                </a:xfrm>
              </p:grpSpPr>
              <p:pic>
                <p:nvPicPr>
                  <p:cNvPr id="60" name="Picture 59" descr="Chini03_NW_cropped.png"/>
                  <p:cNvPicPr>
                    <a:picLocks noChangeAspect="1"/>
                  </p:cNvPicPr>
                  <p:nvPr/>
                </p:nvPicPr>
                <p:blipFill>
                  <a:blip r:embed="rId2">
                    <a:lum bright="-14000" contrast="55000"/>
                  </a:blip>
                  <a:stretch>
                    <a:fillRect/>
                  </a:stretch>
                </p:blipFill>
                <p:spPr>
                  <a:xfrm rot="3006324">
                    <a:off x="1999748" y="936874"/>
                    <a:ext cx="4283554" cy="3137635"/>
                  </a:xfrm>
                  <a:prstGeom prst="ellipse">
                    <a:avLst/>
                  </a:prstGeom>
                </p:spPr>
              </p:pic>
              <p:sp>
                <p:nvSpPr>
                  <p:cNvPr id="16" name="Oval 15"/>
                  <p:cNvSpPr/>
                  <p:nvPr/>
                </p:nvSpPr>
                <p:spPr>
                  <a:xfrm>
                    <a:off x="3822921" y="2148840"/>
                    <a:ext cx="76200" cy="76200"/>
                  </a:xfrm>
                  <a:prstGeom prst="ellipse">
                    <a:avLst/>
                  </a:prstGeom>
                  <a:solidFill>
                    <a:schemeClr val="bg2">
                      <a:lumMod val="60000"/>
                      <a:lumOff val="40000"/>
                    </a:schemeClr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" name="Oval 16"/>
                  <p:cNvSpPr/>
                  <p:nvPr/>
                </p:nvSpPr>
                <p:spPr>
                  <a:xfrm>
                    <a:off x="4097241" y="2225040"/>
                    <a:ext cx="76200" cy="76200"/>
                  </a:xfrm>
                  <a:prstGeom prst="ellipse">
                    <a:avLst/>
                  </a:prstGeom>
                  <a:solidFill>
                    <a:schemeClr val="bg2">
                      <a:lumMod val="60000"/>
                      <a:lumOff val="40000"/>
                    </a:schemeClr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" name="Oval 17"/>
                  <p:cNvSpPr/>
                  <p:nvPr/>
                </p:nvSpPr>
                <p:spPr>
                  <a:xfrm>
                    <a:off x="4173441" y="2225040"/>
                    <a:ext cx="76200" cy="76200"/>
                  </a:xfrm>
                  <a:prstGeom prst="ellipse">
                    <a:avLst/>
                  </a:prstGeom>
                  <a:solidFill>
                    <a:schemeClr val="bg2">
                      <a:lumMod val="60000"/>
                      <a:lumOff val="40000"/>
                    </a:schemeClr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" name="Oval 18"/>
                  <p:cNvSpPr/>
                  <p:nvPr/>
                </p:nvSpPr>
                <p:spPr>
                  <a:xfrm>
                    <a:off x="4298409" y="2225040"/>
                    <a:ext cx="76200" cy="76200"/>
                  </a:xfrm>
                  <a:prstGeom prst="ellipse">
                    <a:avLst/>
                  </a:prstGeom>
                  <a:solidFill>
                    <a:schemeClr val="bg2">
                      <a:lumMod val="60000"/>
                      <a:lumOff val="40000"/>
                    </a:schemeClr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" name="Oval 19"/>
                  <p:cNvSpPr/>
                  <p:nvPr/>
                </p:nvSpPr>
                <p:spPr>
                  <a:xfrm>
                    <a:off x="4408137" y="2587752"/>
                    <a:ext cx="76200" cy="76200"/>
                  </a:xfrm>
                  <a:prstGeom prst="ellipse">
                    <a:avLst/>
                  </a:prstGeom>
                  <a:solidFill>
                    <a:schemeClr val="bg2">
                      <a:lumMod val="60000"/>
                      <a:lumOff val="40000"/>
                    </a:schemeClr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" name="Oval 20"/>
                  <p:cNvSpPr/>
                  <p:nvPr/>
                </p:nvSpPr>
                <p:spPr>
                  <a:xfrm>
                    <a:off x="4249641" y="2453640"/>
                    <a:ext cx="76200" cy="76200"/>
                  </a:xfrm>
                  <a:prstGeom prst="ellipse">
                    <a:avLst/>
                  </a:prstGeom>
                  <a:solidFill>
                    <a:srgbClr val="FF2F3C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" name="Oval 21"/>
                  <p:cNvSpPr/>
                  <p:nvPr/>
                </p:nvSpPr>
                <p:spPr>
                  <a:xfrm>
                    <a:off x="3969225" y="2221992"/>
                    <a:ext cx="76200" cy="76200"/>
                  </a:xfrm>
                  <a:prstGeom prst="ellipse">
                    <a:avLst/>
                  </a:prstGeom>
                  <a:solidFill>
                    <a:srgbClr val="FF2F3C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" name="Oval 22"/>
                  <p:cNvSpPr/>
                  <p:nvPr/>
                </p:nvSpPr>
                <p:spPr>
                  <a:xfrm>
                    <a:off x="4021041" y="2514600"/>
                    <a:ext cx="76200" cy="76200"/>
                  </a:xfrm>
                  <a:prstGeom prst="ellipse">
                    <a:avLst/>
                  </a:prstGeom>
                  <a:solidFill>
                    <a:srgbClr val="FF2F3C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" name="Oval 23"/>
                  <p:cNvSpPr/>
                  <p:nvPr/>
                </p:nvSpPr>
                <p:spPr>
                  <a:xfrm>
                    <a:off x="3960081" y="2057400"/>
                    <a:ext cx="76200" cy="76200"/>
                  </a:xfrm>
                  <a:prstGeom prst="ellipse">
                    <a:avLst/>
                  </a:prstGeom>
                  <a:solidFill>
                    <a:srgbClr val="FF2F3C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" name="Oval 24"/>
                  <p:cNvSpPr/>
                  <p:nvPr/>
                </p:nvSpPr>
                <p:spPr>
                  <a:xfrm>
                    <a:off x="4078953" y="2072640"/>
                    <a:ext cx="76200" cy="76200"/>
                  </a:xfrm>
                  <a:prstGeom prst="ellipse">
                    <a:avLst/>
                  </a:prstGeom>
                  <a:solidFill>
                    <a:srgbClr val="FF2F3C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" name="Oval 25"/>
                  <p:cNvSpPr/>
                  <p:nvPr/>
                </p:nvSpPr>
                <p:spPr>
                  <a:xfrm>
                    <a:off x="3944841" y="2176272"/>
                    <a:ext cx="76200" cy="76200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8" name="Oval 27"/>
                  <p:cNvSpPr/>
                  <p:nvPr/>
                </p:nvSpPr>
                <p:spPr>
                  <a:xfrm>
                    <a:off x="4005801" y="2203704"/>
                    <a:ext cx="76200" cy="76200"/>
                  </a:xfrm>
                  <a:prstGeom prst="ellipse">
                    <a:avLst/>
                  </a:prstGeom>
                  <a:solidFill>
                    <a:srgbClr val="FF2F3C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7" name="Oval 26"/>
                <p:cNvSpPr/>
                <p:nvPr/>
              </p:nvSpPr>
              <p:spPr>
                <a:xfrm>
                  <a:off x="2404872" y="2386584"/>
                  <a:ext cx="76200" cy="76200"/>
                </a:xfrm>
                <a:prstGeom prst="ellipse">
                  <a:avLst/>
                </a:prstGeom>
                <a:solidFill>
                  <a:srgbClr val="FF2F3C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32" name="Oval 31"/>
            <p:cNvSpPr/>
            <p:nvPr/>
          </p:nvSpPr>
          <p:spPr>
            <a:xfrm>
              <a:off x="7696200" y="2731878"/>
              <a:ext cx="76200" cy="76200"/>
            </a:xfrm>
            <a:prstGeom prst="ellipse">
              <a:avLst/>
            </a:prstGeom>
            <a:solidFill>
              <a:srgbClr val="FF2F3C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7696200" y="2960478"/>
              <a:ext cx="76200" cy="76200"/>
            </a:xfrm>
            <a:prstGeom prst="ellipse">
              <a:avLst/>
            </a:prstGeom>
            <a:solidFill>
              <a:schemeClr val="bg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1600200" y="101024"/>
            <a:ext cx="501271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>
                <a:latin typeface="Times"/>
                <a:cs typeface="Times"/>
              </a:rPr>
              <a:t>N</a:t>
            </a:r>
            <a:r>
              <a:rPr lang="en-US" sz="3200" baseline="-25000">
                <a:latin typeface="Times"/>
                <a:cs typeface="Times"/>
              </a:rPr>
              <a:t>stars</a:t>
            </a:r>
            <a:r>
              <a:rPr lang="en-US" sz="3200">
                <a:latin typeface="Times"/>
                <a:cs typeface="Times"/>
              </a:rPr>
              <a:t> in</a:t>
            </a:r>
            <a:r>
              <a:rPr lang="en-US" sz="3200" i="1">
                <a:latin typeface="Times"/>
                <a:cs typeface="Times"/>
              </a:rPr>
              <a:t> </a:t>
            </a:r>
            <a:r>
              <a:rPr lang="en-US" sz="3200">
                <a:latin typeface="Times"/>
                <a:cs typeface="Times"/>
              </a:rPr>
              <a:t>the Coronet filament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2049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4"/>
          <p:cNvGrpSpPr/>
          <p:nvPr/>
        </p:nvGrpSpPr>
        <p:grpSpPr>
          <a:xfrm>
            <a:off x="158497" y="2667000"/>
            <a:ext cx="625013" cy="1645920"/>
            <a:chOff x="595775" y="2819400"/>
            <a:chExt cx="625013" cy="1645920"/>
          </a:xfrm>
        </p:grpSpPr>
        <p:cxnSp>
          <p:nvCxnSpPr>
            <p:cNvPr id="71" name="Straight Connector 70"/>
            <p:cNvCxnSpPr/>
            <p:nvPr/>
          </p:nvCxnSpPr>
          <p:spPr>
            <a:xfrm rot="5400000">
              <a:off x="397034" y="3641566"/>
              <a:ext cx="1645920" cy="1588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595775" y="3429000"/>
              <a:ext cx="6234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latin typeface="Times"/>
                  <a:cs typeface="Times"/>
                </a:rPr>
                <a:t>0.3 pc</a:t>
              </a:r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6172200" y="3957776"/>
            <a:ext cx="2738061" cy="1528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TPPS fil model</a:t>
            </a:r>
          </a:p>
          <a:p>
            <a:r>
              <a:rPr lang="en-US" sz="1400" i="1">
                <a:latin typeface="Times"/>
                <a:cs typeface="Times"/>
              </a:rPr>
              <a:t>r</a:t>
            </a:r>
            <a:r>
              <a:rPr lang="en-US" sz="1400" baseline="-25000">
                <a:latin typeface="Times"/>
                <a:cs typeface="Times"/>
              </a:rPr>
              <a:t>0</a:t>
            </a:r>
            <a:r>
              <a:rPr lang="en-US" sz="1400">
                <a:latin typeface="Times"/>
                <a:cs typeface="Times"/>
              </a:rPr>
              <a:t> = 0.036 pc  </a:t>
            </a:r>
            <a:r>
              <a:rPr lang="en-US" sz="1400" i="1">
                <a:latin typeface="Times"/>
                <a:cs typeface="Times"/>
              </a:rPr>
              <a:t>n</a:t>
            </a:r>
            <a:r>
              <a:rPr lang="en-US" sz="1400" baseline="-25000">
                <a:latin typeface="Times"/>
                <a:cs typeface="Times"/>
              </a:rPr>
              <a:t>0</a:t>
            </a:r>
            <a:r>
              <a:rPr lang="en-US" sz="1400">
                <a:latin typeface="Times"/>
                <a:cs typeface="Times"/>
              </a:rPr>
              <a:t> = 3 10</a:t>
            </a:r>
            <a:r>
              <a:rPr lang="en-US" sz="1400" baseline="30000">
                <a:latin typeface="Times"/>
                <a:cs typeface="Times"/>
              </a:rPr>
              <a:t>5</a:t>
            </a:r>
            <a:r>
              <a:rPr lang="en-US" sz="1400">
                <a:latin typeface="Times"/>
                <a:cs typeface="Times"/>
              </a:rPr>
              <a:t> cm</a:t>
            </a:r>
            <a:r>
              <a:rPr lang="en-US" sz="1400" baseline="30000">
                <a:latin typeface="Times"/>
                <a:cs typeface="Times"/>
              </a:rPr>
              <a:t>-3</a:t>
            </a:r>
            <a:r>
              <a:rPr lang="en-US" sz="1400">
                <a:latin typeface="Times"/>
                <a:cs typeface="Times"/>
              </a:rPr>
              <a:t> </a:t>
            </a:r>
          </a:p>
          <a:p>
            <a:endParaRPr lang="en-US" sz="1400" i="1">
              <a:latin typeface="Times"/>
              <a:cs typeface="Times"/>
            </a:endParaRPr>
          </a:p>
          <a:p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Jeans mass</a:t>
            </a:r>
          </a:p>
          <a:p>
            <a:r>
              <a:rPr lang="en-US" sz="1400" i="1">
                <a:latin typeface="Times"/>
                <a:cs typeface="Times"/>
              </a:rPr>
              <a:t>r</a:t>
            </a:r>
            <a:r>
              <a:rPr lang="en-US" sz="1400" i="1" baseline="-25000">
                <a:latin typeface="Times"/>
                <a:cs typeface="Times"/>
              </a:rPr>
              <a:t>BE </a:t>
            </a:r>
            <a:r>
              <a:rPr lang="en-US" sz="1400">
                <a:latin typeface="Times"/>
                <a:cs typeface="Times"/>
              </a:rPr>
              <a:t>= 0.025 pc  </a:t>
            </a:r>
            <a:r>
              <a:rPr lang="en-US" sz="1400" i="1">
                <a:latin typeface="Times"/>
                <a:cs typeface="Times"/>
              </a:rPr>
              <a:t>n</a:t>
            </a:r>
            <a:r>
              <a:rPr lang="en-US" sz="1400" i="1" baseline="-25000">
                <a:latin typeface="Times"/>
                <a:cs typeface="Times"/>
              </a:rPr>
              <a:t>BE,min  </a:t>
            </a:r>
            <a:r>
              <a:rPr lang="en-US" sz="1400">
                <a:latin typeface="Times"/>
                <a:cs typeface="Times"/>
              </a:rPr>
              <a:t>= 1 10</a:t>
            </a:r>
            <a:r>
              <a:rPr lang="en-US" sz="1400" baseline="30000">
                <a:latin typeface="Times"/>
                <a:cs typeface="Times"/>
              </a:rPr>
              <a:t>5</a:t>
            </a:r>
            <a:r>
              <a:rPr lang="en-US" sz="1400">
                <a:latin typeface="Times"/>
                <a:cs typeface="Times"/>
              </a:rPr>
              <a:t> cm</a:t>
            </a:r>
            <a:r>
              <a:rPr lang="en-US" sz="1400" baseline="30000">
                <a:latin typeface="Times"/>
                <a:cs typeface="Times"/>
              </a:rPr>
              <a:t>-3</a:t>
            </a:r>
            <a:r>
              <a:rPr lang="en-US" sz="1400">
                <a:latin typeface="Times"/>
                <a:cs typeface="Times"/>
              </a:rPr>
              <a:t> </a:t>
            </a:r>
          </a:p>
          <a:p>
            <a:endParaRPr lang="en-US" sz="1400" baseline="30000">
              <a:latin typeface="Times"/>
              <a:cs typeface="Times"/>
            </a:endParaRPr>
          </a:p>
          <a:p>
            <a:r>
              <a:rPr lang="en-US" sz="1400" i="1">
                <a:solidFill>
                  <a:srgbClr val="FFFF00"/>
                </a:solidFill>
                <a:latin typeface="Times"/>
                <a:cs typeface="Times"/>
              </a:rPr>
              <a:t>N</a:t>
            </a:r>
            <a:r>
              <a:rPr lang="en-US" sz="1400" baseline="-25000">
                <a:solidFill>
                  <a:srgbClr val="FFFF00"/>
                </a:solidFill>
                <a:latin typeface="Times"/>
                <a:cs typeface="Times"/>
              </a:rPr>
              <a:t>Jeans</a:t>
            </a:r>
            <a:r>
              <a:rPr lang="en-US" sz="1400" i="1" baseline="-25000">
                <a:solidFill>
                  <a:srgbClr val="FFFF00"/>
                </a:solidFill>
                <a:latin typeface="Times"/>
                <a:cs typeface="Times"/>
              </a:rPr>
              <a:t> </a:t>
            </a:r>
            <a:r>
              <a:rPr lang="en-US" sz="1400">
                <a:solidFill>
                  <a:srgbClr val="FFFF00"/>
                </a:solidFill>
                <a:latin typeface="Times"/>
                <a:cs typeface="Times"/>
              </a:rPr>
              <a:t>= 3-8</a:t>
            </a:r>
            <a:endParaRPr lang="en-US" sz="1400" i="1" baseline="-25000">
              <a:solidFill>
                <a:srgbClr val="FFFF00"/>
              </a:solidFill>
              <a:latin typeface="Times"/>
              <a:cs typeface="Times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219200" y="6031468"/>
            <a:ext cx="53823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N</a:t>
            </a:r>
            <a:r>
              <a:rPr lang="en-US" sz="1600" baseline="-25000">
                <a:solidFill>
                  <a:srgbClr val="FFFF00"/>
                </a:solidFill>
                <a:latin typeface="Times"/>
                <a:cs typeface="Times"/>
              </a:rPr>
              <a:t>stars  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≲ 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 N</a:t>
            </a:r>
            <a:r>
              <a:rPr lang="en-US" sz="1600" baseline="-25000">
                <a:solidFill>
                  <a:srgbClr val="FFFF00"/>
                </a:solidFill>
                <a:latin typeface="Times"/>
                <a:cs typeface="Times"/>
              </a:rPr>
              <a:t>Jeans 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= 3-8  </a:t>
            </a:r>
            <a:r>
              <a:rPr lang="en-US" sz="1600" i="1" baseline="-25000">
                <a:solidFill>
                  <a:srgbClr val="FFFF00"/>
                </a:solidFill>
                <a:latin typeface="Times"/>
                <a:cs typeface="Times"/>
              </a:rPr>
              <a:t> 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≈  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N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(class Is)         SFZ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 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size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 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≈ Coronet size </a:t>
            </a:r>
            <a:r>
              <a:rPr lang="en-US" sz="1600">
                <a:latin typeface="Times"/>
                <a:cs typeface="Times"/>
              </a:rPr>
              <a:t> </a:t>
            </a:r>
            <a:endParaRPr lang="en-US" sz="1600" i="1">
              <a:latin typeface="Times"/>
              <a:cs typeface="Times"/>
            </a:endParaRPr>
          </a:p>
        </p:txBody>
      </p:sp>
      <p:grpSp>
        <p:nvGrpSpPr>
          <p:cNvPr id="6" name="Group 35"/>
          <p:cNvGrpSpPr/>
          <p:nvPr/>
        </p:nvGrpSpPr>
        <p:grpSpPr>
          <a:xfrm>
            <a:off x="2069668" y="457200"/>
            <a:ext cx="6007532" cy="4283554"/>
            <a:chOff x="2069668" y="330193"/>
            <a:chExt cx="6007532" cy="4283554"/>
          </a:xfrm>
        </p:grpSpPr>
        <p:grpSp>
          <p:nvGrpSpPr>
            <p:cNvPr id="7" name="Group 33"/>
            <p:cNvGrpSpPr/>
            <p:nvPr/>
          </p:nvGrpSpPr>
          <p:grpSpPr>
            <a:xfrm>
              <a:off x="2069668" y="330193"/>
              <a:ext cx="6007532" cy="4283554"/>
              <a:chOff x="2506946" y="330193"/>
              <a:chExt cx="6007532" cy="4283554"/>
            </a:xfrm>
          </p:grpSpPr>
          <p:sp>
            <p:nvSpPr>
              <p:cNvPr id="69" name="TextBox 68"/>
              <p:cNvSpPr txBox="1"/>
              <p:nvPr/>
            </p:nvSpPr>
            <p:spPr>
              <a:xfrm>
                <a:off x="6609478" y="1320793"/>
                <a:ext cx="1905000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>
                    <a:solidFill>
                      <a:srgbClr val="FFFF00"/>
                    </a:solidFill>
                    <a:latin typeface="Times"/>
                    <a:cs typeface="Times"/>
                  </a:rPr>
                  <a:t>R CrA  MMS13 </a:t>
                </a:r>
              </a:p>
              <a:p>
                <a:r>
                  <a:rPr lang="en-US" sz="1400">
                    <a:latin typeface="Times"/>
                    <a:cs typeface="Times"/>
                  </a:rPr>
                  <a:t>Chini+ 03, Alves+ 14,  </a:t>
                </a:r>
              </a:p>
              <a:p>
                <a:r>
                  <a:rPr lang="en-US" sz="1400" i="1">
                    <a:latin typeface="Times"/>
                    <a:cs typeface="Times"/>
                  </a:rPr>
                  <a:t>T </a:t>
                </a:r>
                <a:r>
                  <a:rPr lang="en-US" sz="1400">
                    <a:latin typeface="Times"/>
                    <a:cs typeface="Times"/>
                  </a:rPr>
                  <a:t>= 20 K  </a:t>
                </a:r>
              </a:p>
              <a:p>
                <a:r>
                  <a:rPr lang="en-US" sz="1400" i="1">
                    <a:latin typeface="Times"/>
                    <a:cs typeface="Times"/>
                  </a:rPr>
                  <a:t>N</a:t>
                </a:r>
                <a:r>
                  <a:rPr lang="en-US" sz="1400">
                    <a:latin typeface="Times"/>
                    <a:cs typeface="Times"/>
                  </a:rPr>
                  <a:t> = 3 to 90 10</a:t>
                </a:r>
                <a:r>
                  <a:rPr lang="en-US" sz="1400" baseline="30000">
                    <a:latin typeface="Times"/>
                    <a:cs typeface="Times"/>
                  </a:rPr>
                  <a:t>21</a:t>
                </a:r>
                <a:r>
                  <a:rPr lang="en-US" sz="1400">
                    <a:latin typeface="Times"/>
                    <a:cs typeface="Times"/>
                  </a:rPr>
                  <a:t> cm</a:t>
                </a:r>
                <a:r>
                  <a:rPr lang="en-US" sz="1400" baseline="30000">
                    <a:latin typeface="Times"/>
                    <a:cs typeface="Times"/>
                  </a:rPr>
                  <a:t>-2</a:t>
                </a:r>
              </a:p>
              <a:p>
                <a:endParaRPr lang="en-US" sz="1400">
                  <a:latin typeface="Times"/>
                  <a:cs typeface="Times"/>
                </a:endParaRPr>
              </a:p>
              <a:p>
                <a:r>
                  <a:rPr lang="en-US" sz="1400">
                    <a:solidFill>
                      <a:srgbClr val="FFFF00"/>
                    </a:solidFill>
                    <a:latin typeface="Times"/>
                    <a:cs typeface="Times"/>
                  </a:rPr>
                  <a:t>Coronet:</a:t>
                </a:r>
                <a:r>
                  <a:rPr lang="en-US" sz="1400">
                    <a:latin typeface="Times"/>
                    <a:cs typeface="Times"/>
                  </a:rPr>
                  <a:t> 8 I’s  </a:t>
                </a:r>
              </a:p>
              <a:p>
                <a:r>
                  <a:rPr lang="en-US" sz="1400">
                    <a:latin typeface="Times"/>
                    <a:cs typeface="Times"/>
                  </a:rPr>
                  <a:t>5 older YSOs</a:t>
                </a:r>
              </a:p>
              <a:p>
                <a:r>
                  <a:rPr lang="en-US" sz="1400">
                    <a:latin typeface="Times"/>
                    <a:cs typeface="Times"/>
                  </a:rPr>
                  <a:t>Peterson+ 11</a:t>
                </a:r>
                <a:endParaRPr lang="en-US" sz="1400" i="1">
                  <a:latin typeface="Times"/>
                  <a:cs typeface="Times"/>
                </a:endParaRPr>
              </a:p>
              <a:p>
                <a:endParaRPr lang="en-US" sz="1400">
                  <a:latin typeface="Times"/>
                  <a:cs typeface="Times"/>
                </a:endParaRPr>
              </a:p>
            </p:txBody>
          </p:sp>
          <p:grpSp>
            <p:nvGrpSpPr>
              <p:cNvPr id="8" name="Group 30"/>
              <p:cNvGrpSpPr/>
              <p:nvPr/>
            </p:nvGrpSpPr>
            <p:grpSpPr>
              <a:xfrm rot="209629">
                <a:off x="2506946" y="330193"/>
                <a:ext cx="3137635" cy="4283554"/>
                <a:chOff x="744380" y="363915"/>
                <a:chExt cx="3137635" cy="4283554"/>
              </a:xfrm>
            </p:grpSpPr>
            <p:grpSp>
              <p:nvGrpSpPr>
                <p:cNvPr id="9" name="Group 29"/>
                <p:cNvGrpSpPr/>
                <p:nvPr/>
              </p:nvGrpSpPr>
              <p:grpSpPr>
                <a:xfrm>
                  <a:off x="744380" y="363915"/>
                  <a:ext cx="3137635" cy="4283554"/>
                  <a:chOff x="2572707" y="363915"/>
                  <a:chExt cx="3137635" cy="4283554"/>
                </a:xfrm>
              </p:grpSpPr>
              <p:pic>
                <p:nvPicPr>
                  <p:cNvPr id="60" name="Picture 59" descr="Chini03_NW_cropped.png"/>
                  <p:cNvPicPr>
                    <a:picLocks noChangeAspect="1"/>
                  </p:cNvPicPr>
                  <p:nvPr/>
                </p:nvPicPr>
                <p:blipFill>
                  <a:blip r:embed="rId2">
                    <a:lum bright="-14000" contrast="55000"/>
                  </a:blip>
                  <a:stretch>
                    <a:fillRect/>
                  </a:stretch>
                </p:blipFill>
                <p:spPr>
                  <a:xfrm rot="3006324">
                    <a:off x="1999748" y="936874"/>
                    <a:ext cx="4283554" cy="3137635"/>
                  </a:xfrm>
                  <a:prstGeom prst="ellipse">
                    <a:avLst/>
                  </a:prstGeom>
                </p:spPr>
              </p:pic>
              <p:sp>
                <p:nvSpPr>
                  <p:cNvPr id="16" name="Oval 15"/>
                  <p:cNvSpPr/>
                  <p:nvPr/>
                </p:nvSpPr>
                <p:spPr>
                  <a:xfrm>
                    <a:off x="3822921" y="2148840"/>
                    <a:ext cx="76200" cy="76200"/>
                  </a:xfrm>
                  <a:prstGeom prst="ellipse">
                    <a:avLst/>
                  </a:prstGeom>
                  <a:solidFill>
                    <a:schemeClr val="bg2">
                      <a:lumMod val="60000"/>
                      <a:lumOff val="40000"/>
                    </a:schemeClr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" name="Oval 16"/>
                  <p:cNvSpPr/>
                  <p:nvPr/>
                </p:nvSpPr>
                <p:spPr>
                  <a:xfrm>
                    <a:off x="4097241" y="2225040"/>
                    <a:ext cx="76200" cy="76200"/>
                  </a:xfrm>
                  <a:prstGeom prst="ellipse">
                    <a:avLst/>
                  </a:prstGeom>
                  <a:solidFill>
                    <a:schemeClr val="bg2">
                      <a:lumMod val="60000"/>
                      <a:lumOff val="40000"/>
                    </a:schemeClr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" name="Oval 17"/>
                  <p:cNvSpPr/>
                  <p:nvPr/>
                </p:nvSpPr>
                <p:spPr>
                  <a:xfrm>
                    <a:off x="4173441" y="2225040"/>
                    <a:ext cx="76200" cy="76200"/>
                  </a:xfrm>
                  <a:prstGeom prst="ellipse">
                    <a:avLst/>
                  </a:prstGeom>
                  <a:solidFill>
                    <a:schemeClr val="bg2">
                      <a:lumMod val="60000"/>
                      <a:lumOff val="40000"/>
                    </a:schemeClr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" name="Oval 18"/>
                  <p:cNvSpPr/>
                  <p:nvPr/>
                </p:nvSpPr>
                <p:spPr>
                  <a:xfrm>
                    <a:off x="4298409" y="2225040"/>
                    <a:ext cx="76200" cy="76200"/>
                  </a:xfrm>
                  <a:prstGeom prst="ellipse">
                    <a:avLst/>
                  </a:prstGeom>
                  <a:solidFill>
                    <a:schemeClr val="bg2">
                      <a:lumMod val="60000"/>
                      <a:lumOff val="40000"/>
                    </a:schemeClr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" name="Oval 19"/>
                  <p:cNvSpPr/>
                  <p:nvPr/>
                </p:nvSpPr>
                <p:spPr>
                  <a:xfrm>
                    <a:off x="4408137" y="2587752"/>
                    <a:ext cx="76200" cy="76200"/>
                  </a:xfrm>
                  <a:prstGeom prst="ellipse">
                    <a:avLst/>
                  </a:prstGeom>
                  <a:solidFill>
                    <a:schemeClr val="bg2">
                      <a:lumMod val="60000"/>
                      <a:lumOff val="40000"/>
                    </a:schemeClr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" name="Oval 20"/>
                  <p:cNvSpPr/>
                  <p:nvPr/>
                </p:nvSpPr>
                <p:spPr>
                  <a:xfrm>
                    <a:off x="4249641" y="2453640"/>
                    <a:ext cx="76200" cy="76200"/>
                  </a:xfrm>
                  <a:prstGeom prst="ellipse">
                    <a:avLst/>
                  </a:prstGeom>
                  <a:solidFill>
                    <a:srgbClr val="FF2F3C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" name="Oval 21"/>
                  <p:cNvSpPr/>
                  <p:nvPr/>
                </p:nvSpPr>
                <p:spPr>
                  <a:xfrm>
                    <a:off x="3969225" y="2221992"/>
                    <a:ext cx="76200" cy="76200"/>
                  </a:xfrm>
                  <a:prstGeom prst="ellipse">
                    <a:avLst/>
                  </a:prstGeom>
                  <a:solidFill>
                    <a:srgbClr val="FF2F3C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" name="Oval 22"/>
                  <p:cNvSpPr/>
                  <p:nvPr/>
                </p:nvSpPr>
                <p:spPr>
                  <a:xfrm>
                    <a:off x="4021041" y="2514600"/>
                    <a:ext cx="76200" cy="76200"/>
                  </a:xfrm>
                  <a:prstGeom prst="ellipse">
                    <a:avLst/>
                  </a:prstGeom>
                  <a:solidFill>
                    <a:srgbClr val="FF2F3C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" name="Oval 23"/>
                  <p:cNvSpPr/>
                  <p:nvPr/>
                </p:nvSpPr>
                <p:spPr>
                  <a:xfrm>
                    <a:off x="3960081" y="2057400"/>
                    <a:ext cx="76200" cy="76200"/>
                  </a:xfrm>
                  <a:prstGeom prst="ellipse">
                    <a:avLst/>
                  </a:prstGeom>
                  <a:solidFill>
                    <a:srgbClr val="FF2F3C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" name="Oval 24"/>
                  <p:cNvSpPr/>
                  <p:nvPr/>
                </p:nvSpPr>
                <p:spPr>
                  <a:xfrm>
                    <a:off x="4078953" y="2072640"/>
                    <a:ext cx="76200" cy="76200"/>
                  </a:xfrm>
                  <a:prstGeom prst="ellipse">
                    <a:avLst/>
                  </a:prstGeom>
                  <a:solidFill>
                    <a:srgbClr val="FF2F3C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" name="Oval 25"/>
                  <p:cNvSpPr/>
                  <p:nvPr/>
                </p:nvSpPr>
                <p:spPr>
                  <a:xfrm>
                    <a:off x="3944841" y="2176272"/>
                    <a:ext cx="76200" cy="76200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8" name="Oval 27"/>
                  <p:cNvSpPr/>
                  <p:nvPr/>
                </p:nvSpPr>
                <p:spPr>
                  <a:xfrm>
                    <a:off x="4005801" y="2203704"/>
                    <a:ext cx="76200" cy="76200"/>
                  </a:xfrm>
                  <a:prstGeom prst="ellipse">
                    <a:avLst/>
                  </a:prstGeom>
                  <a:solidFill>
                    <a:srgbClr val="FF2F3C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7" name="Oval 26"/>
                <p:cNvSpPr/>
                <p:nvPr/>
              </p:nvSpPr>
              <p:spPr>
                <a:xfrm>
                  <a:off x="2404872" y="2386584"/>
                  <a:ext cx="76200" cy="76200"/>
                </a:xfrm>
                <a:prstGeom prst="ellipse">
                  <a:avLst/>
                </a:prstGeom>
                <a:solidFill>
                  <a:srgbClr val="FF2F3C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32" name="Oval 31"/>
            <p:cNvSpPr/>
            <p:nvPr/>
          </p:nvSpPr>
          <p:spPr>
            <a:xfrm>
              <a:off x="7696200" y="2731878"/>
              <a:ext cx="76200" cy="76200"/>
            </a:xfrm>
            <a:prstGeom prst="ellipse">
              <a:avLst/>
            </a:prstGeom>
            <a:solidFill>
              <a:srgbClr val="FF2F3C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7696200" y="2960478"/>
              <a:ext cx="76200" cy="76200"/>
            </a:xfrm>
            <a:prstGeom prst="ellipse">
              <a:avLst/>
            </a:prstGeom>
            <a:solidFill>
              <a:schemeClr val="bg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1600200" y="101024"/>
            <a:ext cx="501271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>
                <a:latin typeface="Times"/>
                <a:cs typeface="Times"/>
              </a:rPr>
              <a:t>N</a:t>
            </a:r>
            <a:r>
              <a:rPr lang="en-US" sz="3200" baseline="-25000">
                <a:latin typeface="Times"/>
                <a:cs typeface="Times"/>
              </a:rPr>
              <a:t>stars</a:t>
            </a:r>
            <a:r>
              <a:rPr lang="en-US" sz="3200">
                <a:latin typeface="Times"/>
                <a:cs typeface="Times"/>
              </a:rPr>
              <a:t> in</a:t>
            </a:r>
            <a:r>
              <a:rPr lang="en-US" sz="3200" i="1">
                <a:latin typeface="Times"/>
                <a:cs typeface="Times"/>
              </a:rPr>
              <a:t> </a:t>
            </a:r>
            <a:r>
              <a:rPr lang="en-US" sz="3200">
                <a:latin typeface="Times"/>
                <a:cs typeface="Times"/>
              </a:rPr>
              <a:t>the Coronet filament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-141842" y="3200400"/>
            <a:ext cx="7535670" cy="3216724"/>
            <a:chOff x="-141842" y="3200400"/>
            <a:chExt cx="7535670" cy="3216724"/>
          </a:xfrm>
        </p:grpSpPr>
        <p:grpSp>
          <p:nvGrpSpPr>
            <p:cNvPr id="14" name="Group 13"/>
            <p:cNvGrpSpPr/>
            <p:nvPr/>
          </p:nvGrpSpPr>
          <p:grpSpPr>
            <a:xfrm>
              <a:off x="-141842" y="3200400"/>
              <a:ext cx="7535670" cy="3216724"/>
              <a:chOff x="-141842" y="3184076"/>
              <a:chExt cx="7535670" cy="3216724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-141842" y="3184076"/>
                <a:ext cx="7535670" cy="3216724"/>
                <a:chOff x="-141842" y="3145536"/>
                <a:chExt cx="7535670" cy="3216724"/>
              </a:xfrm>
            </p:grpSpPr>
            <p:pic>
              <p:nvPicPr>
                <p:cNvPr id="4" name="Picture 3" descr="Coronet model.png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0200" y="3886200"/>
                  <a:ext cx="4175760" cy="1676400"/>
                </a:xfrm>
                <a:prstGeom prst="rect">
                  <a:avLst/>
                </a:prstGeom>
              </p:spPr>
            </p:pic>
            <p:sp>
              <p:nvSpPr>
                <p:cNvPr id="2" name="Arc 1"/>
                <p:cNvSpPr>
                  <a:spLocks noChangeAspect="1"/>
                </p:cNvSpPr>
                <p:nvPr/>
              </p:nvSpPr>
              <p:spPr>
                <a:xfrm rot="687762">
                  <a:off x="-141842" y="4910328"/>
                  <a:ext cx="3713589" cy="1389888"/>
                </a:xfrm>
                <a:prstGeom prst="arc">
                  <a:avLst>
                    <a:gd name="adj1" fmla="val 15129364"/>
                    <a:gd name="adj2" fmla="val 21009218"/>
                  </a:avLst>
                </a:prstGeom>
                <a:noFill/>
                <a:ln w="57150" cmpd="sng">
                  <a:solidFill>
                    <a:srgbClr val="123677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Arc 37"/>
                <p:cNvSpPr>
                  <a:spLocks noChangeAspect="1"/>
                </p:cNvSpPr>
                <p:nvPr/>
              </p:nvSpPr>
              <p:spPr>
                <a:xfrm rot="20936308" flipH="1">
                  <a:off x="3604039" y="4972372"/>
                  <a:ext cx="3713589" cy="1389888"/>
                </a:xfrm>
                <a:prstGeom prst="arc">
                  <a:avLst>
                    <a:gd name="adj1" fmla="val 15129364"/>
                    <a:gd name="adj2" fmla="val 21009218"/>
                  </a:avLst>
                </a:prstGeom>
                <a:noFill/>
                <a:ln w="57150" cmpd="sng">
                  <a:solidFill>
                    <a:srgbClr val="123677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Arc 39"/>
                <p:cNvSpPr>
                  <a:spLocks noChangeAspect="1"/>
                </p:cNvSpPr>
                <p:nvPr/>
              </p:nvSpPr>
              <p:spPr>
                <a:xfrm rot="663692" flipH="1" flipV="1">
                  <a:off x="3680239" y="3145536"/>
                  <a:ext cx="3713589" cy="1389888"/>
                </a:xfrm>
                <a:prstGeom prst="arc">
                  <a:avLst>
                    <a:gd name="adj1" fmla="val 15129364"/>
                    <a:gd name="adj2" fmla="val 21009218"/>
                  </a:avLst>
                </a:prstGeom>
                <a:noFill/>
                <a:ln w="57150" cmpd="sng">
                  <a:solidFill>
                    <a:srgbClr val="26488A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Arc 40"/>
                <p:cNvSpPr>
                  <a:spLocks noChangeAspect="1"/>
                </p:cNvSpPr>
                <p:nvPr/>
              </p:nvSpPr>
              <p:spPr>
                <a:xfrm rot="20936308" flipV="1">
                  <a:off x="-2428" y="3145536"/>
                  <a:ext cx="3713589" cy="1389888"/>
                </a:xfrm>
                <a:prstGeom prst="arc">
                  <a:avLst>
                    <a:gd name="adj1" fmla="val 15129364"/>
                    <a:gd name="adj2" fmla="val 21009218"/>
                  </a:avLst>
                </a:prstGeom>
                <a:noFill/>
                <a:ln w="57150" cmpd="sng">
                  <a:solidFill>
                    <a:srgbClr val="26488A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3" name="Block Arc 12"/>
              <p:cNvSpPr/>
              <p:nvPr/>
            </p:nvSpPr>
            <p:spPr>
              <a:xfrm>
                <a:off x="3209544" y="3849624"/>
                <a:ext cx="950976" cy="409145"/>
              </a:xfrm>
              <a:prstGeom prst="blockArc">
                <a:avLst>
                  <a:gd name="adj1" fmla="val 10694088"/>
                  <a:gd name="adj2" fmla="val 0"/>
                  <a:gd name="adj3" fmla="val 25000"/>
                </a:avLst>
              </a:prstGeom>
              <a:solidFill>
                <a:srgbClr val="234789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Block Arc 42"/>
              <p:cNvSpPr/>
              <p:nvPr/>
            </p:nvSpPr>
            <p:spPr>
              <a:xfrm flipV="1">
                <a:off x="3124200" y="5285232"/>
                <a:ext cx="987552" cy="409145"/>
              </a:xfrm>
              <a:prstGeom prst="blockArc">
                <a:avLst>
                  <a:gd name="adj1" fmla="val 10694088"/>
                  <a:gd name="adj2" fmla="val 0"/>
                  <a:gd name="adj3" fmla="val 25000"/>
                </a:avLst>
              </a:prstGeom>
              <a:solidFill>
                <a:srgbClr val="13367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4750010" y="5211690"/>
              <a:ext cx="812590" cy="307777"/>
              <a:chOff x="381000" y="5364090"/>
              <a:chExt cx="812590" cy="307777"/>
            </a:xfrm>
          </p:grpSpPr>
          <p:sp>
            <p:nvSpPr>
              <p:cNvPr id="77" name="Oval 76"/>
              <p:cNvSpPr>
                <a:spLocks noChangeAspect="1"/>
              </p:cNvSpPr>
              <p:nvPr/>
            </p:nvSpPr>
            <p:spPr>
              <a:xfrm>
                <a:off x="381000" y="5392163"/>
                <a:ext cx="252655" cy="252655"/>
              </a:xfrm>
              <a:prstGeom prst="ellipse">
                <a:avLst/>
              </a:prstGeom>
              <a:solidFill>
                <a:srgbClr val="B20202"/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679657" y="5364090"/>
                <a:ext cx="5139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>
                    <a:latin typeface="Times"/>
                    <a:cs typeface="Times"/>
                  </a:rPr>
                  <a:t>BES</a:t>
                </a:r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2438400" y="3912759"/>
              <a:ext cx="4940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latin typeface="Times"/>
                  <a:cs typeface="Times"/>
                </a:rPr>
                <a:t>SFZ</a:t>
              </a:r>
            </a:p>
          </p:txBody>
        </p:sp>
        <p:cxnSp>
          <p:nvCxnSpPr>
            <p:cNvPr id="37" name="Straight Connector 36"/>
            <p:cNvCxnSpPr>
              <a:cxnSpLocks noChangeAspect="1"/>
            </p:cNvCxnSpPr>
            <p:nvPr/>
          </p:nvCxnSpPr>
          <p:spPr>
            <a:xfrm>
              <a:off x="2893415" y="4126046"/>
              <a:ext cx="664523" cy="522154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955553" y="5257800"/>
              <a:ext cx="17876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N </a:t>
              </a:r>
              <a:r>
                <a:rPr lang="en-US" sz="1400">
                  <a:latin typeface="Times"/>
                  <a:cs typeface="Times"/>
                </a:rPr>
                <a:t>= 1 to 50 10</a:t>
              </a:r>
              <a:r>
                <a:rPr lang="en-US" sz="1400" baseline="30000">
                  <a:latin typeface="Times"/>
                  <a:cs typeface="Times"/>
                </a:rPr>
                <a:t>21</a:t>
              </a:r>
              <a:r>
                <a:rPr lang="en-US" sz="1400">
                  <a:latin typeface="Times"/>
                  <a:cs typeface="Times"/>
                </a:rPr>
                <a:t> cm</a:t>
              </a:r>
              <a:r>
                <a:rPr lang="en-US" sz="1400" baseline="30000">
                  <a:latin typeface="Times"/>
                  <a:cs typeface="Times"/>
                </a:rPr>
                <a:t>-2</a:t>
              </a:r>
              <a:endParaRPr lang="en-US" sz="1400" i="1">
                <a:latin typeface="Times"/>
                <a:cs typeface="Time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2008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2245417" y="253424"/>
            <a:ext cx="438398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latin typeface="Times"/>
                <a:cs typeface="Times"/>
              </a:rPr>
              <a:t>Caveats and applications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19200" y="1170086"/>
            <a:ext cx="6712094" cy="5078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imes"/>
                <a:cs typeface="Times"/>
              </a:rPr>
              <a:t>Caveats</a:t>
            </a:r>
          </a:p>
          <a:p>
            <a:endParaRPr lang="en-US">
              <a:latin typeface="Times"/>
              <a:cs typeface="Times"/>
            </a:endParaRPr>
          </a:p>
          <a:p>
            <a:r>
              <a:rPr lang="en-US">
                <a:latin typeface="Times"/>
                <a:cs typeface="Times"/>
              </a:rPr>
              <a:t>	</a:t>
            </a:r>
            <a:r>
              <a:rPr lang="en-US">
                <a:solidFill>
                  <a:srgbClr val="FFFF00"/>
                </a:solidFill>
                <a:latin typeface="Times"/>
                <a:cs typeface="Times"/>
              </a:rPr>
              <a:t>not all filaments have such simple structure</a:t>
            </a:r>
          </a:p>
          <a:p>
            <a:endParaRPr lang="en-US">
              <a:solidFill>
                <a:srgbClr val="FFFF00"/>
              </a:solidFill>
              <a:latin typeface="Times"/>
              <a:cs typeface="Times"/>
            </a:endParaRPr>
          </a:p>
          <a:p>
            <a:r>
              <a:rPr lang="en-US">
                <a:solidFill>
                  <a:srgbClr val="FFFF00"/>
                </a:solidFill>
                <a:latin typeface="Times"/>
                <a:cs typeface="Times"/>
              </a:rPr>
              <a:t>	Jeans estimate  = static model of a dynamic process</a:t>
            </a:r>
          </a:p>
          <a:p>
            <a:endParaRPr lang="en-US">
              <a:solidFill>
                <a:srgbClr val="FFFF00"/>
              </a:solidFill>
              <a:latin typeface="Times"/>
              <a:cs typeface="Times"/>
            </a:endParaRPr>
          </a:p>
          <a:p>
            <a:r>
              <a:rPr lang="en-US">
                <a:solidFill>
                  <a:srgbClr val="FFFF00"/>
                </a:solidFill>
                <a:latin typeface="Times"/>
                <a:cs typeface="Times"/>
              </a:rPr>
              <a:t>	no </a:t>
            </a:r>
            <a:r>
              <a:rPr lang="en-US" i="1">
                <a:solidFill>
                  <a:srgbClr val="FFFF00"/>
                </a:solidFill>
                <a:latin typeface="Times"/>
                <a:cs typeface="Times"/>
              </a:rPr>
              <a:t>v</a:t>
            </a:r>
            <a:r>
              <a:rPr lang="en-US">
                <a:solidFill>
                  <a:srgbClr val="FFFF00"/>
                </a:solidFill>
                <a:latin typeface="Times"/>
                <a:cs typeface="Times"/>
              </a:rPr>
              <a:t>, no </a:t>
            </a:r>
            <a:r>
              <a:rPr lang="en-US" i="1">
                <a:solidFill>
                  <a:srgbClr val="FFFF00"/>
                </a:solidFill>
                <a:latin typeface="Times"/>
                <a:cs typeface="Times"/>
              </a:rPr>
              <a:t>B</a:t>
            </a:r>
            <a:r>
              <a:rPr lang="en-US">
                <a:solidFill>
                  <a:srgbClr val="FFFF00"/>
                </a:solidFill>
                <a:latin typeface="Times"/>
                <a:cs typeface="Times"/>
              </a:rPr>
              <a:t>, no feedback from young stars</a:t>
            </a:r>
          </a:p>
          <a:p>
            <a:endParaRPr lang="en-US">
              <a:solidFill>
                <a:srgbClr val="FFFF00"/>
              </a:solidFill>
              <a:latin typeface="Times"/>
              <a:cs typeface="Times"/>
            </a:endParaRPr>
          </a:p>
          <a:p>
            <a:endParaRPr lang="en-US">
              <a:latin typeface="Times"/>
              <a:cs typeface="Times"/>
            </a:endParaRPr>
          </a:p>
          <a:p>
            <a:r>
              <a:rPr lang="en-US">
                <a:latin typeface="Times"/>
                <a:cs typeface="Times"/>
              </a:rPr>
              <a:t>Applications</a:t>
            </a:r>
          </a:p>
          <a:p>
            <a:endParaRPr lang="en-US">
              <a:latin typeface="Times"/>
              <a:cs typeface="Times"/>
            </a:endParaRPr>
          </a:p>
          <a:p>
            <a:r>
              <a:rPr lang="en-US">
                <a:latin typeface="Times"/>
                <a:cs typeface="Times"/>
              </a:rPr>
              <a:t>	compare already formed </a:t>
            </a:r>
            <a:r>
              <a:rPr lang="en-US">
                <a:solidFill>
                  <a:srgbClr val="FFFF00"/>
                </a:solidFill>
                <a:latin typeface="Times"/>
                <a:cs typeface="Times"/>
              </a:rPr>
              <a:t>		differentiate “young” and </a:t>
            </a:r>
          </a:p>
          <a:p>
            <a:r>
              <a:rPr lang="en-US">
                <a:solidFill>
                  <a:srgbClr val="FFFF00"/>
                </a:solidFill>
                <a:latin typeface="Times"/>
                <a:cs typeface="Times"/>
              </a:rPr>
              <a:t>	</a:t>
            </a:r>
            <a:r>
              <a:rPr lang="en-US">
                <a:latin typeface="Times"/>
                <a:cs typeface="Times"/>
              </a:rPr>
              <a:t>and predicted </a:t>
            </a:r>
            <a:r>
              <a:rPr lang="en-US" i="1">
                <a:latin typeface="Times"/>
                <a:cs typeface="Times"/>
              </a:rPr>
              <a:t>N</a:t>
            </a:r>
            <a:r>
              <a:rPr lang="en-US" baseline="-25000">
                <a:latin typeface="Times"/>
                <a:cs typeface="Times"/>
              </a:rPr>
              <a:t>stars</a:t>
            </a:r>
            <a:r>
              <a:rPr lang="en-US">
                <a:latin typeface="Times"/>
                <a:cs typeface="Times"/>
              </a:rPr>
              <a:t> </a:t>
            </a:r>
            <a:r>
              <a:rPr lang="en-US">
                <a:solidFill>
                  <a:srgbClr val="FFFF00"/>
                </a:solidFill>
                <a:latin typeface="Times"/>
                <a:cs typeface="Times"/>
              </a:rPr>
              <a:t>				“old” core-fil systems</a:t>
            </a:r>
          </a:p>
          <a:p>
            <a:endParaRPr lang="en-US">
              <a:solidFill>
                <a:srgbClr val="FFFF00"/>
              </a:solidFill>
              <a:latin typeface="Times"/>
              <a:cs typeface="Times"/>
            </a:endParaRPr>
          </a:p>
          <a:p>
            <a:r>
              <a:rPr lang="en-US">
                <a:solidFill>
                  <a:srgbClr val="FFFF00"/>
                </a:solidFill>
                <a:latin typeface="Times"/>
                <a:cs typeface="Times"/>
              </a:rPr>
              <a:t>	</a:t>
            </a:r>
            <a:r>
              <a:rPr lang="en-US">
                <a:latin typeface="Times"/>
                <a:cs typeface="Times"/>
              </a:rPr>
              <a:t>use model clouds as initial      	</a:t>
            </a:r>
            <a:r>
              <a:rPr lang="en-US">
                <a:solidFill>
                  <a:srgbClr val="FFFF00"/>
                </a:solidFill>
                <a:latin typeface="Times"/>
                <a:cs typeface="Times"/>
              </a:rPr>
              <a:t>differentiate “slow” and “fast”  </a:t>
            </a:r>
          </a:p>
          <a:p>
            <a:r>
              <a:rPr lang="en-US">
                <a:solidFill>
                  <a:srgbClr val="FFFF00"/>
                </a:solidFill>
                <a:latin typeface="Times"/>
                <a:cs typeface="Times"/>
              </a:rPr>
              <a:t>	</a:t>
            </a:r>
            <a:r>
              <a:rPr lang="en-US">
                <a:latin typeface="Times"/>
                <a:cs typeface="Times"/>
              </a:rPr>
              <a:t>states for simulations</a:t>
            </a:r>
            <a:r>
              <a:rPr lang="en-US">
                <a:solidFill>
                  <a:srgbClr val="FFFF00"/>
                </a:solidFill>
                <a:latin typeface="Times"/>
                <a:cs typeface="Times"/>
              </a:rPr>
              <a:t>		 	star-forming evolution</a:t>
            </a:r>
          </a:p>
          <a:p>
            <a:r>
              <a:rPr lang="en-US">
                <a:solidFill>
                  <a:srgbClr val="FFFF00"/>
                </a:solidFill>
                <a:latin typeface="Times"/>
                <a:cs typeface="Times"/>
              </a:rPr>
              <a:t> </a:t>
            </a:r>
          </a:p>
          <a:p>
            <a:r>
              <a:rPr lang="en-US">
                <a:solidFill>
                  <a:srgbClr val="FFFF00"/>
                </a:solidFill>
                <a:latin typeface="Times"/>
                <a:cs typeface="Times"/>
              </a:rPr>
              <a:t>        </a:t>
            </a:r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215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>
                <a:latin typeface="Times"/>
                <a:cs typeface="Times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36637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600">
                <a:latin typeface="Times"/>
                <a:cs typeface="Times"/>
              </a:rPr>
              <a:t>Understanding how filaments make stars </a:t>
            </a:r>
          </a:p>
          <a:p>
            <a:pPr>
              <a:buNone/>
            </a:pPr>
            <a:endParaRPr lang="en-US" sz="1600">
              <a:latin typeface="Times"/>
              <a:cs typeface="Times"/>
            </a:endParaRPr>
          </a:p>
          <a:p>
            <a:pPr>
              <a:buNone/>
            </a:pPr>
            <a:r>
              <a:rPr lang="en-US" sz="1600">
                <a:latin typeface="Times"/>
                <a:cs typeface="Times"/>
              </a:rPr>
              <a:t>		simple models 				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address filament 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M, L, 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cores, 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N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-pdfs, SFE</a:t>
            </a:r>
          </a:p>
          <a:p>
            <a:pPr>
              <a:buNone/>
            </a:pPr>
            <a:endParaRPr lang="en-US" sz="1600">
              <a:latin typeface="Times"/>
              <a:cs typeface="Times"/>
            </a:endParaRPr>
          </a:p>
          <a:p>
            <a:pPr>
              <a:buNone/>
            </a:pPr>
            <a:r>
              <a:rPr lang="en-US" sz="1600">
                <a:latin typeface="Times"/>
                <a:cs typeface="Times"/>
              </a:rPr>
              <a:t>		2D axisym models          		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mod</a:t>
            </a:r>
            <a:r>
              <a:rPr lang="en-US" sz="1600">
                <a:latin typeface="Times"/>
                <a:cs typeface="Times"/>
              </a:rPr>
              <a:t> 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Plummer cylinder, Plummer spheroid</a:t>
            </a:r>
          </a:p>
          <a:p>
            <a:pPr>
              <a:buNone/>
            </a:pPr>
            <a:endParaRPr lang="en-US" sz="1600">
              <a:latin typeface="Times"/>
              <a:cs typeface="Times"/>
            </a:endParaRPr>
          </a:p>
          <a:p>
            <a:pPr>
              <a:buNone/>
            </a:pPr>
            <a:r>
              <a:rPr lang="en-US" sz="1600">
                <a:latin typeface="Times"/>
                <a:cs typeface="Times"/>
              </a:rPr>
              <a:t>		match observed shapes  		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fils w  no cores, low-mass cores, cluster-cores</a:t>
            </a:r>
          </a:p>
          <a:p>
            <a:pPr>
              <a:buNone/>
            </a:pPr>
            <a:endParaRPr lang="en-US" sz="1600">
              <a:solidFill>
                <a:srgbClr val="FFFF00"/>
              </a:solidFill>
              <a:latin typeface="Times"/>
              <a:cs typeface="Times"/>
            </a:endParaRPr>
          </a:p>
          <a:p>
            <a:pPr>
              <a:buNone/>
            </a:pPr>
            <a:r>
              <a:rPr lang="en-US" sz="1600">
                <a:latin typeface="Times"/>
                <a:cs typeface="Times"/>
              </a:rPr>
              <a:t>		match observed properties  		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mean radial profile,  pole-free 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N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-pdf</a:t>
            </a:r>
          </a:p>
          <a:p>
            <a:pPr>
              <a:buNone/>
            </a:pPr>
            <a:endParaRPr lang="en-US" sz="1600">
              <a:solidFill>
                <a:srgbClr val="FFFF00"/>
              </a:solidFill>
              <a:latin typeface="Times"/>
              <a:cs typeface="Times"/>
            </a:endParaRPr>
          </a:p>
          <a:p>
            <a:pPr>
              <a:buNone/>
            </a:pPr>
            <a:r>
              <a:rPr lang="en-US" sz="1600">
                <a:latin typeface="Times"/>
                <a:cs typeface="Times"/>
              </a:rPr>
              <a:t>		star-forming potential   		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N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(future stars) ≲  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N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(</a:t>
            </a:r>
            <a:r>
              <a:rPr lang="en-US" sz="1600" i="1">
                <a:solidFill>
                  <a:srgbClr val="FFFF00"/>
                </a:solidFill>
                <a:latin typeface="Times"/>
                <a:cs typeface="Times"/>
              </a:rPr>
              <a:t>M</a:t>
            </a:r>
            <a:r>
              <a:rPr lang="en-US" sz="1600" i="1" baseline="-25000">
                <a:solidFill>
                  <a:srgbClr val="FFFF00"/>
                </a:solidFill>
                <a:latin typeface="Times"/>
                <a:cs typeface="Times"/>
              </a:rPr>
              <a:t>J</a:t>
            </a:r>
            <a:r>
              <a:rPr lang="en-US" sz="1600">
                <a:solidFill>
                  <a:srgbClr val="FFFF00"/>
                </a:solidFill>
                <a:latin typeface="Times"/>
                <a:cs typeface="Times"/>
              </a:rPr>
              <a:t>) in dense gas       </a:t>
            </a:r>
          </a:p>
        </p:txBody>
      </p:sp>
      <p:grpSp>
        <p:nvGrpSpPr>
          <p:cNvPr id="4" name="Group 23"/>
          <p:cNvGrpSpPr/>
          <p:nvPr/>
        </p:nvGrpSpPr>
        <p:grpSpPr>
          <a:xfrm>
            <a:off x="645617" y="4797624"/>
            <a:ext cx="7690418" cy="1450776"/>
            <a:chOff x="838200" y="5029201"/>
            <a:chExt cx="7690418" cy="1450776"/>
          </a:xfrm>
        </p:grpSpPr>
        <p:grpSp>
          <p:nvGrpSpPr>
            <p:cNvPr id="5" name="Group 22"/>
            <p:cNvGrpSpPr/>
            <p:nvPr/>
          </p:nvGrpSpPr>
          <p:grpSpPr>
            <a:xfrm>
              <a:off x="838200" y="5047129"/>
              <a:ext cx="2226190" cy="1429871"/>
              <a:chOff x="838200" y="5047129"/>
              <a:chExt cx="2226190" cy="1429871"/>
            </a:xfrm>
          </p:grpSpPr>
          <p:pic>
            <p:nvPicPr>
              <p:cNvPr id="16" name="Picture 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25255" y="5047129"/>
                <a:ext cx="1465545" cy="1048871"/>
              </a:xfrm>
              <a:prstGeom prst="rect">
                <a:avLst/>
              </a:prstGeom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838200" y="6169223"/>
                <a:ext cx="22261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>
                    <a:latin typeface="Times"/>
                    <a:cs typeface="Times"/>
                  </a:rPr>
                  <a:t>Taurus complex  Barnard 07</a:t>
                </a:r>
              </a:p>
            </p:txBody>
          </p:sp>
        </p:grpSp>
        <p:pic>
          <p:nvPicPr>
            <p:cNvPr id="6" name="Picture 5" descr="Musca image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tretch>
              <a:fillRect/>
            </a:stretch>
          </p:blipFill>
          <p:spPr>
            <a:xfrm>
              <a:off x="3700867" y="5047129"/>
              <a:ext cx="798437" cy="1043307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124200" y="6172200"/>
              <a:ext cx="20692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 </a:t>
              </a:r>
              <a:r>
                <a:rPr lang="en-US" sz="1400">
                  <a:latin typeface="Times"/>
                  <a:cs typeface="Times"/>
                </a:rPr>
                <a:t>Musca   Kainulainen+15</a:t>
              </a:r>
            </a:p>
          </p:txBody>
        </p:sp>
        <p:pic>
          <p:nvPicPr>
            <p:cNvPr id="8" name="Picture 7" descr="OriA_Herschel.png"/>
            <p:cNvPicPr>
              <a:picLocks noChangeAspect="1"/>
            </p:cNvPicPr>
            <p:nvPr/>
          </p:nvPicPr>
          <p:blipFill>
            <a:blip r:embed="rId4">
              <a:lum bright="6000" contrast="20000"/>
            </a:blip>
            <a:srcRect l="22543" t="13582" r="23231" b="19126"/>
            <a:stretch>
              <a:fillRect/>
            </a:stretch>
          </p:blipFill>
          <p:spPr>
            <a:xfrm>
              <a:off x="5466923" y="5047129"/>
              <a:ext cx="789457" cy="1043307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5181600" y="6172200"/>
              <a:ext cx="14980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latin typeface="Times"/>
                  <a:cs typeface="Times"/>
                </a:rPr>
                <a:t>Orion A Stutz+ 15</a:t>
              </a:r>
            </a:p>
          </p:txBody>
        </p:sp>
        <p:grpSp>
          <p:nvGrpSpPr>
            <p:cNvPr id="10" name="Group 18"/>
            <p:cNvGrpSpPr/>
            <p:nvPr/>
          </p:nvGrpSpPr>
          <p:grpSpPr>
            <a:xfrm>
              <a:off x="7069738" y="5029201"/>
              <a:ext cx="1042742" cy="1066799"/>
              <a:chOff x="838200" y="1967432"/>
              <a:chExt cx="3898900" cy="3842221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838200" y="1967432"/>
                <a:ext cx="3898900" cy="3842221"/>
                <a:chOff x="838200" y="1967432"/>
                <a:chExt cx="3898900" cy="3842221"/>
              </a:xfrm>
            </p:grpSpPr>
            <p:pic>
              <p:nvPicPr>
                <p:cNvPr id="14" name="Picture 13" descr="monr2_temp_coldens.jpg"/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  </a:ext>
                  </a:extLst>
                </a:blip>
                <a:srcRect t="3482"/>
                <a:stretch/>
              </p:blipFill>
              <p:spPr>
                <a:xfrm>
                  <a:off x="838200" y="1967432"/>
                  <a:ext cx="3898900" cy="3842221"/>
                </a:xfrm>
                <a:prstGeom prst="rect">
                  <a:avLst/>
                </a:prstGeom>
              </p:spPr>
            </p:pic>
            <p:sp>
              <p:nvSpPr>
                <p:cNvPr id="15" name="TextBox 14"/>
                <p:cNvSpPr txBox="1"/>
                <p:nvPr/>
              </p:nvSpPr>
              <p:spPr>
                <a:xfrm>
                  <a:off x="3900024" y="5257800"/>
                  <a:ext cx="44337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 smtClean="0"/>
                    <a:t>5 pc</a:t>
                  </a:r>
                  <a:endParaRPr lang="en-US" sz="1200" dirty="0"/>
                </a:p>
              </p:txBody>
            </p:sp>
          </p:grpSp>
          <p:cxnSp>
            <p:nvCxnSpPr>
              <p:cNvPr id="13" name="Straight Connector 12"/>
              <p:cNvCxnSpPr/>
              <p:nvPr/>
            </p:nvCxnSpPr>
            <p:spPr>
              <a:xfrm>
                <a:off x="3962400" y="5257800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TextBox 10"/>
            <p:cNvSpPr txBox="1"/>
            <p:nvPr/>
          </p:nvSpPr>
          <p:spPr>
            <a:xfrm>
              <a:off x="6821312" y="6172200"/>
              <a:ext cx="17073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latin typeface="Times"/>
                  <a:cs typeface="Times"/>
                </a:rPr>
                <a:t>Mon R2 Pokhrel+ 16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10662</TotalTime>
  <Words>1820</Words>
  <Application>Microsoft Macintosh PowerPoint</Application>
  <PresentationFormat>On-screen Show (4:3)</PresentationFormat>
  <Paragraphs>342</Paragraphs>
  <Slides>20</Slides>
  <Notes>0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Microsoft Equation</vt:lpstr>
      <vt:lpstr>Slide 1</vt:lpstr>
      <vt:lpstr>Slide 2</vt:lpstr>
      <vt:lpstr>Slide 3</vt:lpstr>
      <vt:lpstr>Slide 4</vt:lpstr>
      <vt:lpstr>Slide 5</vt:lpstr>
      <vt:lpstr>   1D and 2D model comparison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Summary</vt:lpstr>
    </vt:vector>
  </TitlesOfParts>
  <Company>SAO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Phil Myers</dc:creator>
  <cp:lastModifiedBy>Phil Myers</cp:lastModifiedBy>
  <cp:revision>843</cp:revision>
  <cp:lastPrinted>2016-06-24T18:32:30Z</cp:lastPrinted>
  <dcterms:created xsi:type="dcterms:W3CDTF">2016-07-05T14:15:50Z</dcterms:created>
  <dcterms:modified xsi:type="dcterms:W3CDTF">2016-07-05T14:52:47Z</dcterms:modified>
</cp:coreProperties>
</file>