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0"/>
  </p:notesMasterIdLst>
  <p:sldIdLst>
    <p:sldId id="258" r:id="rId3"/>
    <p:sldId id="446" r:id="rId4"/>
    <p:sldId id="309" r:id="rId5"/>
    <p:sldId id="322" r:id="rId6"/>
    <p:sldId id="422" r:id="rId7"/>
    <p:sldId id="423" r:id="rId8"/>
    <p:sldId id="426" r:id="rId9"/>
    <p:sldId id="447" r:id="rId10"/>
    <p:sldId id="458" r:id="rId11"/>
    <p:sldId id="364" r:id="rId12"/>
    <p:sldId id="460" r:id="rId13"/>
    <p:sldId id="456" r:id="rId14"/>
    <p:sldId id="461" r:id="rId15"/>
    <p:sldId id="477" r:id="rId16"/>
    <p:sldId id="471" r:id="rId17"/>
    <p:sldId id="405" r:id="rId18"/>
    <p:sldId id="463" r:id="rId19"/>
    <p:sldId id="464" r:id="rId20"/>
    <p:sldId id="465" r:id="rId21"/>
    <p:sldId id="282" r:id="rId22"/>
    <p:sldId id="466" r:id="rId23"/>
    <p:sldId id="476" r:id="rId24"/>
    <p:sldId id="470" r:id="rId25"/>
    <p:sldId id="468" r:id="rId26"/>
    <p:sldId id="479" r:id="rId27"/>
    <p:sldId id="478" r:id="rId28"/>
    <p:sldId id="277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94" autoAdjust="0"/>
    <p:restoredTop sz="94746" autoAdjust="0"/>
  </p:normalViewPr>
  <p:slideViewPr>
    <p:cSldViewPr snapToGrid="0" snapToObjects="1">
      <p:cViewPr>
        <p:scale>
          <a:sx n="95" d="100"/>
          <a:sy n="95" d="100"/>
        </p:scale>
        <p:origin x="-4072" y="-2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0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48A6F-4E37-D946-8EE6-282DEA6C2242}" type="datetimeFigureOut">
              <a:rPr lang="en-US" smtClean="0"/>
              <a:t>8/5/16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F8DE4-66C7-D144-922F-260205281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7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NEARBY SF regions: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-Perseus (NGC 1333, L1448, SVS13): 235 pc (masers in SVS13) </a:t>
            </a:r>
            <a:r>
              <a:rPr lang="en-US" baseline="0" dirty="0" smtClean="0">
                <a:sym typeface="Wingdings"/>
              </a:rPr>
              <a:t> 03:30 LST</a:t>
            </a:r>
            <a:endParaRPr lang="en-US" baseline="0" dirty="0" smtClean="0"/>
          </a:p>
          <a:p>
            <a:r>
              <a:rPr lang="en-US" baseline="0" dirty="0" smtClean="0"/>
              <a:t>-Taurus (DG Tau, L1527): 140 pc </a:t>
            </a:r>
            <a:r>
              <a:rPr lang="en-US" baseline="0" dirty="0" smtClean="0">
                <a:sym typeface="Wingdings"/>
              </a:rPr>
              <a:t></a:t>
            </a:r>
            <a:r>
              <a:rPr lang="en-US" baseline="0" dirty="0" smtClean="0"/>
              <a:t> 04:30 LST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-Orion: 400 pc </a:t>
            </a:r>
            <a:r>
              <a:rPr lang="en-US" baseline="0" dirty="0" smtClean="0">
                <a:sym typeface="Wingdings"/>
              </a:rPr>
              <a:t> 05:30 LST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</a:t>
            </a:r>
            <a:r>
              <a:rPr lang="en-US" baseline="0" dirty="0" err="1" smtClean="0"/>
              <a:t>Serpens</a:t>
            </a:r>
            <a:r>
              <a:rPr lang="en-US" baseline="0" dirty="0" smtClean="0"/>
              <a:t>: 415  pc </a:t>
            </a:r>
            <a:r>
              <a:rPr lang="en-US" baseline="0" dirty="0" smtClean="0">
                <a:sym typeface="Wingdings"/>
              </a:rPr>
              <a:t> 18:30 LST</a:t>
            </a:r>
            <a:endParaRPr lang="en-US" baseline="0" dirty="0" smtClean="0"/>
          </a:p>
          <a:p>
            <a:r>
              <a:rPr lang="en-US" baseline="0" dirty="0" smtClean="0"/>
              <a:t>-</a:t>
            </a:r>
            <a:r>
              <a:rPr lang="en-US" baseline="0" dirty="0" err="1" smtClean="0"/>
              <a:t>Ophiuchus</a:t>
            </a:r>
            <a:r>
              <a:rPr lang="en-US" baseline="0" dirty="0" smtClean="0"/>
              <a:t>: 140 pc </a:t>
            </a:r>
            <a:r>
              <a:rPr lang="en-US" baseline="0" dirty="0" smtClean="0">
                <a:sym typeface="Wingdings"/>
              </a:rPr>
              <a:t> 17:00 LST</a:t>
            </a:r>
          </a:p>
          <a:p>
            <a:r>
              <a:rPr lang="en-US" baseline="0" dirty="0" smtClean="0">
                <a:sym typeface="Wingdings"/>
              </a:rPr>
              <a:t>-</a:t>
            </a:r>
            <a:r>
              <a:rPr lang="en-US" baseline="0" dirty="0" err="1" smtClean="0">
                <a:sym typeface="Wingdings"/>
              </a:rPr>
              <a:t>Cepheus</a:t>
            </a:r>
            <a:r>
              <a:rPr lang="en-US" baseline="0" dirty="0" smtClean="0">
                <a:sym typeface="Wingdings"/>
              </a:rPr>
              <a:t> (L1157): 250 pc  22:00 LST</a:t>
            </a:r>
          </a:p>
          <a:p>
            <a:r>
              <a:rPr lang="en-US" baseline="0" dirty="0" smtClean="0">
                <a:sym typeface="Wingdings"/>
              </a:rPr>
              <a:t>-Isolated (B335, Bok globule): 250 pc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5F2AA-B5A4-7449-839F-AA73737B848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3758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NEARBY SF regions: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-Perseus (NGC 1333, L1448, SVS13): 235 pc (masers in SVS13) </a:t>
            </a:r>
            <a:r>
              <a:rPr lang="en-US" baseline="0" dirty="0" smtClean="0">
                <a:sym typeface="Wingdings"/>
              </a:rPr>
              <a:t> 03:30 LST</a:t>
            </a:r>
            <a:endParaRPr lang="en-US" baseline="0" dirty="0" smtClean="0"/>
          </a:p>
          <a:p>
            <a:r>
              <a:rPr lang="en-US" baseline="0" dirty="0" smtClean="0"/>
              <a:t>-Taurus (DG Tau, L1527): 140 pc </a:t>
            </a:r>
            <a:r>
              <a:rPr lang="en-US" baseline="0" dirty="0" smtClean="0">
                <a:sym typeface="Wingdings"/>
              </a:rPr>
              <a:t></a:t>
            </a:r>
            <a:r>
              <a:rPr lang="en-US" baseline="0" dirty="0" smtClean="0"/>
              <a:t> 04:30 LST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-Orion: 400 pc </a:t>
            </a:r>
            <a:r>
              <a:rPr lang="en-US" baseline="0" dirty="0" smtClean="0">
                <a:sym typeface="Wingdings"/>
              </a:rPr>
              <a:t> 05:30 LST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</a:t>
            </a:r>
            <a:r>
              <a:rPr lang="en-US" baseline="0" dirty="0" err="1" smtClean="0"/>
              <a:t>Serpens</a:t>
            </a:r>
            <a:r>
              <a:rPr lang="en-US" baseline="0" dirty="0" smtClean="0"/>
              <a:t>: 415  pc </a:t>
            </a:r>
            <a:r>
              <a:rPr lang="en-US" baseline="0" dirty="0" smtClean="0">
                <a:sym typeface="Wingdings"/>
              </a:rPr>
              <a:t> 18:30 LST</a:t>
            </a:r>
            <a:endParaRPr lang="en-US" baseline="0" dirty="0" smtClean="0"/>
          </a:p>
          <a:p>
            <a:r>
              <a:rPr lang="en-US" baseline="0" dirty="0" smtClean="0"/>
              <a:t>-</a:t>
            </a:r>
            <a:r>
              <a:rPr lang="en-US" baseline="0" dirty="0" err="1" smtClean="0"/>
              <a:t>Ophiuchus</a:t>
            </a:r>
            <a:r>
              <a:rPr lang="en-US" baseline="0" dirty="0" smtClean="0"/>
              <a:t>: 140 pc </a:t>
            </a:r>
            <a:r>
              <a:rPr lang="en-US" baseline="0" dirty="0" smtClean="0">
                <a:sym typeface="Wingdings"/>
              </a:rPr>
              <a:t> 17:00 LST</a:t>
            </a:r>
          </a:p>
          <a:p>
            <a:r>
              <a:rPr lang="en-US" baseline="0" dirty="0" smtClean="0">
                <a:sym typeface="Wingdings"/>
              </a:rPr>
              <a:t>-</a:t>
            </a:r>
            <a:r>
              <a:rPr lang="en-US" baseline="0" dirty="0" err="1" smtClean="0">
                <a:sym typeface="Wingdings"/>
              </a:rPr>
              <a:t>Cepheus</a:t>
            </a:r>
            <a:r>
              <a:rPr lang="en-US" baseline="0" dirty="0" smtClean="0">
                <a:sym typeface="Wingdings"/>
              </a:rPr>
              <a:t> (L1157): 250 pc  22:00 LST</a:t>
            </a:r>
          </a:p>
          <a:p>
            <a:r>
              <a:rPr lang="en-US" baseline="0" dirty="0" smtClean="0">
                <a:sym typeface="Wingdings"/>
              </a:rPr>
              <a:t>-Isolated (B335, Bok globule): 250 pc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5F2AA-B5A4-7449-839F-AA73737B848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3758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Density scaling: 1e-20.5</a:t>
            </a:r>
            <a:r>
              <a:rPr lang="en-US" baseline="0" dirty="0" smtClean="0"/>
              <a:t> g/cc (red), 1e-16.5 (blue)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F8DE4-66C7-D144-922F-26020528136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13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Density scaling: 1e-20.5</a:t>
            </a:r>
            <a:r>
              <a:rPr lang="en-US" baseline="0" dirty="0" smtClean="0"/>
              <a:t> g/cc </a:t>
            </a:r>
            <a:r>
              <a:rPr lang="en-US" baseline="0" smtClean="0"/>
              <a:t>(red), </a:t>
            </a:r>
            <a:r>
              <a:rPr lang="en-US" baseline="0" dirty="0" smtClean="0"/>
              <a:t>1e-16.5 </a:t>
            </a:r>
            <a:r>
              <a:rPr lang="en-US" baseline="0" smtClean="0"/>
              <a:t>(blue)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F8DE4-66C7-D144-922F-26020528136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13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Density scaling: 1e-20.5</a:t>
            </a:r>
            <a:r>
              <a:rPr lang="en-US" baseline="0" dirty="0" smtClean="0"/>
              <a:t> g/cc (red), 1e-16.5 (blue)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F8DE4-66C7-D144-922F-26020528136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1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48128" y="5829746"/>
            <a:ext cx="604157" cy="7717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 eaLnBrk="0" hangingPunct="0">
              <a:spcBef>
                <a:spcPct val="20000"/>
              </a:spcBef>
              <a:buFont typeface="Arial" charset="0"/>
              <a:buNone/>
            </a:pPr>
            <a:endParaRPr lang="en-US" sz="2000" dirty="0" smtClean="0">
              <a:solidFill>
                <a:srgbClr val="000099"/>
              </a:solidFill>
              <a:latin typeface="Gill Sans MT" pitchFamily="34" charset="0"/>
              <a:cs typeface="Gill Sans" pitchFamily="17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789214" y="6214909"/>
            <a:ext cx="1442358" cy="2530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 eaLnBrk="0" hangingPunct="0">
              <a:spcBef>
                <a:spcPct val="20000"/>
              </a:spcBef>
              <a:buFont typeface="Arial" charset="0"/>
              <a:buNone/>
            </a:pPr>
            <a:endParaRPr lang="en-US" sz="2000" dirty="0" smtClean="0">
              <a:solidFill>
                <a:srgbClr val="000099"/>
              </a:solidFill>
              <a:latin typeface="Gill Sans MT" pitchFamily="34" charset="0"/>
              <a:cs typeface="Gill Sans" pitchFamily="17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370" y="6040352"/>
            <a:ext cx="538932" cy="69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hield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75" y="6040352"/>
            <a:ext cx="592247" cy="700036"/>
          </a:xfrm>
          <a:prstGeom prst="rect">
            <a:avLst/>
          </a:prstGeom>
        </p:spPr>
      </p:pic>
      <p:pic>
        <p:nvPicPr>
          <p:cNvPr id="9" name="Picture 8" descr="smithsonian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7" y="6040352"/>
            <a:ext cx="694942" cy="697159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286125" y="6480048"/>
            <a:ext cx="5238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 MT" pitchFamily="34" charset="0"/>
                <a:ea typeface="ＭＳ Ｐゴシック" pitchFamily="17" charset="-128"/>
                <a:cs typeface="+mn-cs"/>
              </a:rPr>
              <a:t>Chat Hull –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 MT" pitchFamily="34" charset="0"/>
                <a:ea typeface="ＭＳ Ｐゴシック" pitchFamily="17" charset="-128"/>
                <a:cs typeface="+mn-cs"/>
              </a:rPr>
              <a:t>EPoS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 MT" pitchFamily="34" charset="0"/>
                <a:ea typeface="ＭＳ Ｐゴシック" pitchFamily="17" charset="-128"/>
                <a:cs typeface="+mn-cs"/>
              </a:rPr>
              <a:t> Focus Group 2 (B-fields &amp; Polarization in YSOs) – 30 June 2016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Gill Sans MT" pitchFamily="34" charset="0"/>
              <a:ea typeface="ＭＳ Ｐゴシック" pitchFamily="17" charset="-128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636015" y="6480048"/>
            <a:ext cx="50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3B811-24AE-4642-A257-BE319800A8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 MT" charset="0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Gill Sans MT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627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48128" y="5829746"/>
            <a:ext cx="604157" cy="7717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 eaLnBrk="0" hangingPunct="0">
              <a:spcBef>
                <a:spcPct val="20000"/>
              </a:spcBef>
              <a:buFont typeface="Arial" charset="0"/>
              <a:buNone/>
            </a:pPr>
            <a:endParaRPr lang="en-US" sz="2000" dirty="0" smtClean="0">
              <a:solidFill>
                <a:srgbClr val="000099"/>
              </a:solidFill>
              <a:latin typeface="Gill Sans MT" pitchFamily="34" charset="0"/>
              <a:cs typeface="Gill Sans" pitchFamily="17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789214" y="6214909"/>
            <a:ext cx="1442358" cy="2530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indent="0" eaLnBrk="0" hangingPunct="0">
              <a:spcBef>
                <a:spcPct val="20000"/>
              </a:spcBef>
              <a:buFont typeface="Arial" charset="0"/>
              <a:buNone/>
            </a:pPr>
            <a:endParaRPr lang="en-US" sz="2000" dirty="0" smtClean="0">
              <a:solidFill>
                <a:srgbClr val="000099"/>
              </a:solidFill>
              <a:latin typeface="Gill Sans MT" pitchFamily="34" charset="0"/>
              <a:cs typeface="Gill Sans" pitchFamily="17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370" y="6076636"/>
            <a:ext cx="538932" cy="69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shield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75" y="6076636"/>
            <a:ext cx="592247" cy="700036"/>
          </a:xfrm>
          <a:prstGeom prst="rect">
            <a:avLst/>
          </a:prstGeom>
        </p:spPr>
      </p:pic>
      <p:pic>
        <p:nvPicPr>
          <p:cNvPr id="15" name="Picture 14" descr="smithsonian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7" y="6076636"/>
            <a:ext cx="694942" cy="697159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8636015" y="6480048"/>
            <a:ext cx="50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3B811-24AE-4642-A257-BE319800A8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 MT" charset="0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Gill Sans MT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143250" y="6480048"/>
            <a:ext cx="53813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 MT" pitchFamily="34" charset="0"/>
                <a:ea typeface="ＭＳ Ｐゴシック" pitchFamily="17" charset="-128"/>
                <a:cs typeface="+mn-cs"/>
              </a:rPr>
              <a:t>Chat Hull –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 MT" pitchFamily="34" charset="0"/>
                <a:ea typeface="ＭＳ Ｐゴシック" pitchFamily="17" charset="-128"/>
                <a:cs typeface="+mn-cs"/>
              </a:rPr>
              <a:t>EPoS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 MT" pitchFamily="34" charset="0"/>
                <a:ea typeface="ＭＳ Ｐゴシック" pitchFamily="17" charset="-128"/>
                <a:cs typeface="+mn-cs"/>
              </a:rPr>
              <a:t> Focus Group 2 (B-fields &amp; Polarization in YSOs) – 30 June 2016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Gill Sans MT" pitchFamily="34" charset="0"/>
              <a:ea typeface="ＭＳ Ｐゴシック" pitchFamily="1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190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19095-F3AF-CC4D-A7A3-0AA8ABB1B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14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33468-C63A-0041-841A-7931507A1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1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07151-6317-C241-9AF8-ED6036BB75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4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B7FCC-81AC-FB49-9A04-DDF47B691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85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13C5B-0BC8-E045-8FC9-211EF7830D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0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0DDCA-3676-264E-B18F-1D851DBFA6FC}" type="slidenum">
              <a:rPr lang="en-US" smtClean="0"/>
              <a:pPr>
                <a:defRPr/>
              </a:pPr>
              <a:t>‹#›</a:t>
            </a:fld>
            <a:r>
              <a:rPr lang="en-US" dirty="0" smtClean="0"/>
              <a:t>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57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0" y="1350106"/>
            <a:ext cx="9144000" cy="2951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4040051" y="4724400"/>
            <a:ext cx="4877893" cy="1752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496" y="6046552"/>
            <a:ext cx="538932" cy="69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096" y="239712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2485" y="832303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500">
                <a:solidFill>
                  <a:srgbClr val="00009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3685148"/>
            <a:ext cx="4572000" cy="6858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500" b="1">
                <a:solidFill>
                  <a:srgbClr val="990033"/>
                </a:solidFill>
              </a:defRPr>
            </a:lvl1pPr>
          </a:lstStyle>
          <a:p>
            <a:pPr lvl="0"/>
            <a:r>
              <a:rPr lang="en-US" dirty="0" smtClean="0"/>
              <a:t>Chat Hull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6738" y="4290275"/>
            <a:ext cx="6787848" cy="56366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 dirty="0" err="1" smtClean="0"/>
              <a:t>Jansky</a:t>
            </a:r>
            <a:r>
              <a:rPr lang="en-US" dirty="0" smtClean="0"/>
              <a:t> Fellow  —</a:t>
            </a:r>
          </a:p>
        </p:txBody>
      </p:sp>
      <p:pic>
        <p:nvPicPr>
          <p:cNvPr id="21" name="Picture 20" descr="shield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320" y="6046552"/>
            <a:ext cx="592247" cy="700036"/>
          </a:xfrm>
          <a:prstGeom prst="rect">
            <a:avLst/>
          </a:prstGeom>
        </p:spPr>
      </p:pic>
      <p:pic>
        <p:nvPicPr>
          <p:cNvPr id="22" name="Picture 21" descr="smithsonian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997" y="6046552"/>
            <a:ext cx="694942" cy="69715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55599" y="3486237"/>
            <a:ext cx="84607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03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jpeg"/><Relationship Id="rId1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5835650"/>
            <a:ext cx="59055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5105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99"/>
                </a:solidFill>
                <a:latin typeface="Gill Sans MT" pitchFamily="34" charset="0"/>
                <a:ea typeface="ＭＳ Ｐゴシック" pitchFamily="17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99"/>
                </a:solidFill>
                <a:latin typeface="Gill Sans MT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FE3E9B-7043-C143-BABB-9266AF250AA4}" type="slidenum">
              <a:rPr lang="en-US" smtClean="0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dirty="0" smtClean="0">
                <a:ea typeface="ＭＳ Ｐゴシック" charset="0"/>
                <a:cs typeface="ＭＳ Ｐゴシック" charset="0"/>
              </a:rPr>
              <a:t>x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946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62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028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300" b="1" kern="1200">
          <a:solidFill>
            <a:srgbClr val="990033"/>
          </a:solidFill>
          <a:latin typeface="Gill Sans MT" pitchFamily="34" charset="0"/>
          <a:ea typeface="ＭＳ Ｐゴシック" pitchFamily="48" charset="-128"/>
          <a:cs typeface="GillSan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990033"/>
          </a:solidFill>
          <a:latin typeface="Gill Sans MT" pitchFamily="34" charset="0"/>
          <a:ea typeface="ＭＳ Ｐゴシック" pitchFamily="48" charset="-128"/>
          <a:cs typeface="GillSans" pitchFamily="4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990033"/>
          </a:solidFill>
          <a:latin typeface="Gill Sans MT" pitchFamily="34" charset="0"/>
          <a:ea typeface="ＭＳ Ｐゴシック" pitchFamily="48" charset="-128"/>
          <a:cs typeface="GillSans" pitchFamily="4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990033"/>
          </a:solidFill>
          <a:latin typeface="Gill Sans MT" pitchFamily="34" charset="0"/>
          <a:ea typeface="ＭＳ Ｐゴシック" pitchFamily="48" charset="-128"/>
          <a:cs typeface="GillSans" pitchFamily="4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990033"/>
          </a:solidFill>
          <a:latin typeface="Gill Sans MT" pitchFamily="34" charset="0"/>
          <a:ea typeface="ＭＳ Ｐゴシック" pitchFamily="48" charset="-128"/>
          <a:cs typeface="GillSans" pitchFamily="4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990033"/>
          </a:solidFill>
          <a:latin typeface="Gadget" pitchFamily="48" charset="0"/>
          <a:ea typeface="ＭＳ Ｐゴシック" pitchFamily="48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990033"/>
          </a:solidFill>
          <a:latin typeface="Gadget" pitchFamily="48" charset="0"/>
          <a:ea typeface="ＭＳ Ｐゴシック" pitchFamily="48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990033"/>
          </a:solidFill>
          <a:latin typeface="Gadget" pitchFamily="48" charset="0"/>
          <a:ea typeface="ＭＳ Ｐゴシック" pitchFamily="48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990033"/>
          </a:solidFill>
          <a:latin typeface="Gadget" pitchFamily="48" charset="0"/>
          <a:ea typeface="ＭＳ Ｐゴシック" pitchFamily="48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000099"/>
          </a:solidFill>
          <a:latin typeface="Gill Sans MT" pitchFamily="34" charset="0"/>
          <a:ea typeface="ＭＳ Ｐゴシック" pitchFamily="48" charset="-128"/>
          <a:cs typeface="Gill San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0099"/>
          </a:solidFill>
          <a:latin typeface="Gill Sans MT" pitchFamily="34" charset="0"/>
          <a:ea typeface="ＭＳ Ｐゴシック" pitchFamily="48" charset="-128"/>
          <a:cs typeface="Gill San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000099"/>
          </a:solidFill>
          <a:latin typeface="Gill Sans MT" pitchFamily="34" charset="0"/>
          <a:ea typeface="ＭＳ Ｐゴシック" pitchFamily="48" charset="-128"/>
          <a:cs typeface="Gill San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0099"/>
          </a:solidFill>
          <a:latin typeface="Gill Sans MT" pitchFamily="34" charset="0"/>
          <a:ea typeface="ＭＳ Ｐゴシック" pitchFamily="48" charset="-128"/>
          <a:cs typeface="Gill San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0099"/>
          </a:solidFill>
          <a:latin typeface="Gill Sans MT" pitchFamily="34" charset="0"/>
          <a:ea typeface="ＭＳ Ｐゴシック" pitchFamily="48" charset="-128"/>
          <a:cs typeface="Gill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388" y="5313363"/>
            <a:ext cx="8921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5105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99"/>
                </a:solidFill>
                <a:latin typeface="Gill Sans MT" pitchFamily="34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99"/>
                </a:solidFill>
                <a:latin typeface="Gill Sans MT" charset="0"/>
              </a:defRPr>
            </a:lvl1pPr>
          </a:lstStyle>
          <a:p>
            <a:pPr>
              <a:defRPr/>
            </a:pPr>
            <a:fld id="{15D25418-5428-6A4C-A257-8A55CE0CD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7173" name="Group 9"/>
          <p:cNvGrpSpPr>
            <a:grpSpLocks/>
          </p:cNvGrpSpPr>
          <p:nvPr/>
        </p:nvGrpSpPr>
        <p:grpSpPr bwMode="auto">
          <a:xfrm>
            <a:off x="3919538" y="5021263"/>
            <a:ext cx="3810000" cy="1752600"/>
            <a:chOff x="3919639" y="5021476"/>
            <a:chExt cx="3810152" cy="1751677"/>
          </a:xfrm>
        </p:grpSpPr>
        <p:sp>
          <p:nvSpPr>
            <p:cNvPr id="11" name="Rectangle 10"/>
            <p:cNvSpPr/>
            <p:nvPr/>
          </p:nvSpPr>
          <p:spPr>
            <a:xfrm>
              <a:off x="4102208" y="5021476"/>
              <a:ext cx="3627583" cy="1751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19639" y="5373715"/>
              <a:ext cx="3683147" cy="104719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r">
                <a:spcBef>
                  <a:spcPct val="20000"/>
                </a:spcBef>
                <a:defRPr/>
              </a:pPr>
              <a:r>
                <a:rPr lang="en-US" sz="1350" dirty="0">
                  <a:solidFill>
                    <a:srgbClr val="4375A2"/>
                  </a:solidFill>
                  <a:latin typeface="Gill Sans MT" pitchFamily="34" charset="0"/>
                  <a:ea typeface="ＭＳ Ｐゴシック" pitchFamily="17" charset="-128"/>
                  <a:cs typeface="Gill Sans" pitchFamily="17" charset="0"/>
                </a:rPr>
                <a:t>Atacama Large Millimeter/</a:t>
              </a:r>
              <a:r>
                <a:rPr lang="en-US" sz="1350" dirty="0" err="1">
                  <a:solidFill>
                    <a:srgbClr val="4375A2"/>
                  </a:solidFill>
                  <a:latin typeface="Gill Sans MT" pitchFamily="34" charset="0"/>
                  <a:ea typeface="ＭＳ Ｐゴシック" pitchFamily="17" charset="-128"/>
                  <a:cs typeface="Gill Sans" pitchFamily="17" charset="0"/>
                </a:rPr>
                <a:t>submillimeter</a:t>
              </a:r>
              <a:r>
                <a:rPr lang="en-US" sz="1350" dirty="0">
                  <a:solidFill>
                    <a:srgbClr val="4375A2"/>
                  </a:solidFill>
                  <a:latin typeface="Gill Sans MT" pitchFamily="34" charset="0"/>
                  <a:ea typeface="ＭＳ Ｐゴシック" pitchFamily="17" charset="-128"/>
                  <a:cs typeface="Gill Sans" pitchFamily="17" charset="0"/>
                </a:rPr>
                <a:t> Array</a:t>
              </a:r>
            </a:p>
            <a:p>
              <a:pPr algn="r">
                <a:spcBef>
                  <a:spcPct val="20000"/>
                </a:spcBef>
                <a:defRPr/>
              </a:pPr>
              <a:r>
                <a:rPr lang="en-US" sz="1350" dirty="0">
                  <a:solidFill>
                    <a:srgbClr val="4375A2"/>
                  </a:solidFill>
                  <a:latin typeface="Gill Sans MT" pitchFamily="34" charset="0"/>
                  <a:ea typeface="ＭＳ Ｐゴシック" pitchFamily="17" charset="-128"/>
                  <a:cs typeface="Gill Sans" pitchFamily="17" charset="0"/>
                </a:rPr>
                <a:t>Karl G. </a:t>
              </a:r>
              <a:r>
                <a:rPr lang="en-US" sz="1350" dirty="0" err="1">
                  <a:solidFill>
                    <a:srgbClr val="4375A2"/>
                  </a:solidFill>
                  <a:latin typeface="Gill Sans MT" pitchFamily="34" charset="0"/>
                  <a:ea typeface="ＭＳ Ｐゴシック" pitchFamily="17" charset="-128"/>
                  <a:cs typeface="Gill Sans" pitchFamily="17" charset="0"/>
                </a:rPr>
                <a:t>Jansky</a:t>
              </a:r>
              <a:r>
                <a:rPr lang="en-US" sz="1350" dirty="0">
                  <a:solidFill>
                    <a:srgbClr val="4375A2"/>
                  </a:solidFill>
                  <a:latin typeface="Gill Sans MT" pitchFamily="34" charset="0"/>
                  <a:ea typeface="ＭＳ Ｐゴシック" pitchFamily="17" charset="-128"/>
                  <a:cs typeface="Gill Sans" pitchFamily="17" charset="0"/>
                </a:rPr>
                <a:t> Very Large Array</a:t>
              </a:r>
            </a:p>
            <a:p>
              <a:pPr algn="r">
                <a:spcBef>
                  <a:spcPct val="20000"/>
                </a:spcBef>
                <a:defRPr/>
              </a:pPr>
              <a:r>
                <a:rPr lang="en-US" sz="1350" dirty="0">
                  <a:solidFill>
                    <a:srgbClr val="4375A2"/>
                  </a:solidFill>
                  <a:latin typeface="Gill Sans MT" pitchFamily="34" charset="0"/>
                  <a:ea typeface="ＭＳ Ｐゴシック" pitchFamily="17" charset="-128"/>
                  <a:cs typeface="Gill Sans" pitchFamily="17" charset="0"/>
                </a:rPr>
                <a:t>Robert C. Byrd Green Bank Telescope</a:t>
              </a:r>
            </a:p>
            <a:p>
              <a:pPr algn="r">
                <a:spcBef>
                  <a:spcPct val="20000"/>
                </a:spcBef>
                <a:defRPr/>
              </a:pPr>
              <a:r>
                <a:rPr lang="en-US" sz="1350" dirty="0">
                  <a:solidFill>
                    <a:srgbClr val="4375A2"/>
                  </a:solidFill>
                  <a:latin typeface="Gill Sans MT" pitchFamily="34" charset="0"/>
                  <a:ea typeface="ＭＳ Ｐゴシック" pitchFamily="17" charset="-128"/>
                  <a:cs typeface="Gill Sans" pitchFamily="17" charset="0"/>
                </a:rPr>
                <a:t>Very Long Baseline Array</a:t>
              </a:r>
            </a:p>
          </p:txBody>
        </p:sp>
      </p:grpSp>
      <p:grpSp>
        <p:nvGrpSpPr>
          <p:cNvPr id="7174" name="Group 2"/>
          <p:cNvGrpSpPr>
            <a:grpSpLocks/>
          </p:cNvGrpSpPr>
          <p:nvPr/>
        </p:nvGrpSpPr>
        <p:grpSpPr bwMode="auto">
          <a:xfrm>
            <a:off x="409575" y="5613400"/>
            <a:ext cx="2251075" cy="858838"/>
            <a:chOff x="409575" y="5613400"/>
            <a:chExt cx="2250699" cy="858074"/>
          </a:xfrm>
        </p:grpSpPr>
        <p:pic>
          <p:nvPicPr>
            <p:cNvPr id="7175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75" y="5613400"/>
              <a:ext cx="850900" cy="854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6" name="Picture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5808" y="5613400"/>
              <a:ext cx="1294466" cy="858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170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300" b="1" kern="1200">
          <a:solidFill>
            <a:srgbClr val="990033"/>
          </a:solidFill>
          <a:latin typeface="GillSans"/>
          <a:ea typeface="ＭＳ Ｐゴシック" pitchFamily="48" charset="-128"/>
          <a:cs typeface="GillSan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990033"/>
          </a:solidFill>
          <a:latin typeface="GillSans" pitchFamily="96" charset="0"/>
          <a:ea typeface="ＭＳ Ｐゴシック" pitchFamily="48" charset="-128"/>
          <a:cs typeface="GillSans" pitchFamily="4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990033"/>
          </a:solidFill>
          <a:latin typeface="GillSans" pitchFamily="96" charset="0"/>
          <a:ea typeface="ＭＳ Ｐゴシック" pitchFamily="48" charset="-128"/>
          <a:cs typeface="GillSans" pitchFamily="4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990033"/>
          </a:solidFill>
          <a:latin typeface="GillSans" pitchFamily="96" charset="0"/>
          <a:ea typeface="ＭＳ Ｐゴシック" pitchFamily="48" charset="-128"/>
          <a:cs typeface="GillSans" pitchFamily="4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990033"/>
          </a:solidFill>
          <a:latin typeface="GillSans" pitchFamily="96" charset="0"/>
          <a:ea typeface="ＭＳ Ｐゴシック" pitchFamily="48" charset="-128"/>
          <a:cs typeface="GillSans" pitchFamily="4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300">
          <a:solidFill>
            <a:srgbClr val="990033"/>
          </a:solidFill>
          <a:latin typeface="Gadget" pitchFamily="48" charset="0"/>
          <a:ea typeface="ＭＳ Ｐゴシック" pitchFamily="48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300">
          <a:solidFill>
            <a:srgbClr val="990033"/>
          </a:solidFill>
          <a:latin typeface="Gadget" pitchFamily="48" charset="0"/>
          <a:ea typeface="ＭＳ Ｐゴシック" pitchFamily="48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300">
          <a:solidFill>
            <a:srgbClr val="990033"/>
          </a:solidFill>
          <a:latin typeface="Gadget" pitchFamily="48" charset="0"/>
          <a:ea typeface="ＭＳ Ｐゴシック" pitchFamily="48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300">
          <a:solidFill>
            <a:srgbClr val="990033"/>
          </a:solidFill>
          <a:latin typeface="Gadget" pitchFamily="48" charset="0"/>
          <a:ea typeface="ＭＳ Ｐゴシック" pitchFamily="48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rgbClr val="000099"/>
          </a:solidFill>
          <a:latin typeface="Gill Sans"/>
          <a:ea typeface="ＭＳ Ｐゴシック" pitchFamily="48" charset="-128"/>
          <a:cs typeface="Gill San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defRPr sz="2400" kern="1200">
          <a:solidFill>
            <a:srgbClr val="330099"/>
          </a:solidFill>
          <a:latin typeface="Gill Sans"/>
          <a:ea typeface="ＭＳ Ｐゴシック" pitchFamily="48" charset="-128"/>
          <a:cs typeface="Gill San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330099"/>
          </a:solidFill>
          <a:latin typeface="Gill Sans"/>
          <a:ea typeface="ＭＳ Ｐゴシック" pitchFamily="48" charset="-128"/>
          <a:cs typeface="Gill San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330099"/>
          </a:solidFill>
          <a:latin typeface="Gill Sans"/>
          <a:ea typeface="ＭＳ Ｐゴシック" pitchFamily="48" charset="-128"/>
          <a:cs typeface="Gill San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330099"/>
          </a:solidFill>
          <a:latin typeface="Gill Sans"/>
          <a:ea typeface="ＭＳ Ｐゴシック" pitchFamily="48" charset="-128"/>
          <a:cs typeface="Gill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eg"/><Relationship Id="rId3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hyperlink" Target="http://www.planckandthemagneticfield.inf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14.emf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25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hyperlink" Target="https://arxiv.org/abs/1604.03569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Title 5"/>
          <p:cNvSpPr>
            <a:spLocks noGrp="1"/>
          </p:cNvSpPr>
          <p:nvPr>
            <p:ph type="ctrTitle"/>
          </p:nvPr>
        </p:nvSpPr>
        <p:spPr bwMode="auto">
          <a:xfrm>
            <a:off x="0" y="322258"/>
            <a:ext cx="91440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100" dirty="0">
                <a:latin typeface="Gill Sans MT" charset="0"/>
                <a:ea typeface="ＭＳ Ｐゴシック" charset="0"/>
              </a:rPr>
              <a:t>The first polarization results from ALMA: </a:t>
            </a:r>
            <a:r>
              <a:rPr lang="en-US" sz="3100" dirty="0" smtClean="0">
                <a:latin typeface="Gill Sans MT" charset="0"/>
                <a:ea typeface="ＭＳ Ｐゴシック" charset="0"/>
              </a:rPr>
              <a:t/>
            </a:r>
            <a:br>
              <a:rPr lang="en-US" sz="3100" dirty="0" smtClean="0">
                <a:latin typeface="Gill Sans MT" charset="0"/>
                <a:ea typeface="ＭＳ Ｐゴシック" charset="0"/>
              </a:rPr>
            </a:br>
            <a:r>
              <a:rPr lang="en-US" sz="3100" dirty="0" smtClean="0">
                <a:latin typeface="Gill Sans MT" charset="0"/>
                <a:ea typeface="ＭＳ Ｐゴシック" charset="0"/>
              </a:rPr>
              <a:t>filaments</a:t>
            </a:r>
            <a:r>
              <a:rPr lang="en-US" sz="3100" dirty="0">
                <a:latin typeface="Gill Sans MT" charset="0"/>
                <a:ea typeface="ＭＳ Ｐゴシック" charset="0"/>
              </a:rPr>
              <a:t>, disks, dust polarization, and scattering</a:t>
            </a:r>
          </a:p>
        </p:txBody>
      </p:sp>
      <p:sp>
        <p:nvSpPr>
          <p:cNvPr id="175107" name="Text Placeholder 7"/>
          <p:cNvSpPr>
            <a:spLocks noGrp="1"/>
          </p:cNvSpPr>
          <p:nvPr>
            <p:ph type="body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latin typeface="Gill Sans MT" charset="0"/>
                <a:ea typeface="ＭＳ Ｐゴシック" charset="0"/>
              </a:rPr>
              <a:t>Chat Hull</a:t>
            </a:r>
            <a:endParaRPr lang="en-US" dirty="0">
              <a:latin typeface="Gill Sans MT" charset="0"/>
              <a:ea typeface="ＭＳ Ｐゴシック" charset="0"/>
            </a:endParaRPr>
          </a:p>
        </p:txBody>
      </p:sp>
      <p:sp>
        <p:nvSpPr>
          <p:cNvPr id="175108" name="Text Placeholder 8"/>
          <p:cNvSpPr>
            <a:spLocks noGrp="1"/>
          </p:cNvSpPr>
          <p:nvPr>
            <p:ph type="body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err="1" smtClean="0">
                <a:latin typeface="Gill Sans MT" charset="0"/>
                <a:ea typeface="ＭＳ Ｐゴシック" charset="0"/>
              </a:rPr>
              <a:t>Jansky</a:t>
            </a:r>
            <a:r>
              <a:rPr lang="en-US" dirty="0" smtClean="0">
                <a:latin typeface="Gill Sans MT" charset="0"/>
                <a:ea typeface="ＭＳ Ｐゴシック" charset="0"/>
              </a:rPr>
              <a:t> Fellow  —</a:t>
            </a:r>
            <a:endParaRPr lang="en-US" dirty="0">
              <a:latin typeface="Gill Sans MT" charset="0"/>
              <a:ea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17544" y="4300044"/>
            <a:ext cx="444988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4572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"/>
                <a:ea typeface="ＭＳ Ｐゴシック" pitchFamily="48" charset="-128"/>
                <a:cs typeface="Gill Sans"/>
              </a:rPr>
              <a:t>Harvard-Smithsonian Center for Astrophysics</a:t>
            </a:r>
          </a:p>
          <a:p>
            <a:pPr marL="342900" marR="0" lvl="0" indent="-342900" algn="l" defTabSz="4572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Gill Sans"/>
                <a:ea typeface="ＭＳ Ｐゴシック" pitchFamily="48" charset="-128"/>
                <a:cs typeface="Gill Sans"/>
              </a:rPr>
              <a:t>National Radio Astronomy Observatory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76736" y="5646065"/>
            <a:ext cx="6317763" cy="1170214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rgbClr val="990033"/>
                </a:solidFill>
                <a:latin typeface="GillSans"/>
                <a:ea typeface="ＭＳ Ｐゴシック" pitchFamily="48" charset="-128"/>
                <a:cs typeface="GillSan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9pPr>
          </a:lstStyle>
          <a:p>
            <a:r>
              <a:rPr lang="en-US" sz="2200" b="0" dirty="0">
                <a:latin typeface="Gill Sans MT"/>
                <a:cs typeface="Gill Sans MT"/>
              </a:rPr>
              <a:t>Focus Group 2: Magnetic fields </a:t>
            </a:r>
            <a:r>
              <a:rPr lang="en-US" sz="2200" b="0" dirty="0" smtClean="0">
                <a:latin typeface="Gill Sans MT"/>
                <a:cs typeface="Gill Sans MT"/>
              </a:rPr>
              <a:t>&amp; polarization in YSOs</a:t>
            </a:r>
          </a:p>
          <a:p>
            <a:r>
              <a:rPr lang="en-US" sz="2200" b="0" dirty="0" smtClean="0">
                <a:latin typeface="Gill Sans MT"/>
                <a:cs typeface="Gill Sans MT"/>
              </a:rPr>
              <a:t>Early Phases of Star Formation</a:t>
            </a:r>
          </a:p>
          <a:p>
            <a:r>
              <a:rPr lang="en-US" sz="2200" b="0" dirty="0" err="1" smtClean="0">
                <a:latin typeface="Gill Sans MT"/>
                <a:cs typeface="Gill Sans MT"/>
              </a:rPr>
              <a:t>Ringberg</a:t>
            </a:r>
            <a:r>
              <a:rPr lang="en-US" sz="2200" b="0" dirty="0" smtClean="0">
                <a:latin typeface="Gill Sans MT"/>
                <a:cs typeface="Gill Sans MT"/>
              </a:rPr>
              <a:t> Castle, </a:t>
            </a:r>
            <a:r>
              <a:rPr lang="en-US" sz="2200" b="0" dirty="0" err="1" smtClean="0">
                <a:latin typeface="Gill Sans MT"/>
                <a:cs typeface="Gill Sans MT"/>
              </a:rPr>
              <a:t>Tegernsee</a:t>
            </a:r>
            <a:r>
              <a:rPr lang="en-US" sz="2200" b="0" dirty="0" smtClean="0">
                <a:latin typeface="Gill Sans MT"/>
                <a:cs typeface="Gill Sans MT"/>
              </a:rPr>
              <a:t>, Germany</a:t>
            </a:r>
            <a:endParaRPr lang="en-US" sz="2200" b="0" dirty="0">
              <a:latin typeface="Gill Sans MT"/>
              <a:cs typeface="Gill Sans MT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5097242"/>
            <a:ext cx="2881086" cy="499828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rgbClr val="990033"/>
                </a:solidFill>
                <a:latin typeface="GillSans"/>
                <a:ea typeface="ＭＳ Ｐゴシック" pitchFamily="48" charset="-128"/>
                <a:cs typeface="GillSan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9pPr>
          </a:lstStyle>
          <a:p>
            <a:r>
              <a:rPr lang="en-US" sz="2200" b="0" dirty="0" smtClean="0">
                <a:latin typeface="Gill Sans MT"/>
                <a:cs typeface="Gill Sans MT"/>
              </a:rPr>
              <a:t>30 June 2016</a:t>
            </a:r>
          </a:p>
        </p:txBody>
      </p:sp>
      <p:pic>
        <p:nvPicPr>
          <p:cNvPr id="13" name="Content Placeholder 4" descr="carma.jpg"/>
          <p:cNvPicPr>
            <a:picLocks noChangeAspect="1"/>
          </p:cNvPicPr>
          <p:nvPr/>
        </p:nvPicPr>
        <p:blipFill rotWithShape="1">
          <a:blip r:embed="rId2"/>
          <a:srcRect l="3659" t="35047" r="13040" b="16216"/>
          <a:stretch/>
        </p:blipFill>
        <p:spPr>
          <a:xfrm>
            <a:off x="9438105" y="1228453"/>
            <a:ext cx="9154160" cy="19195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9438105" y="1274483"/>
            <a:ext cx="2030186" cy="303887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rgbClr val="990033"/>
                </a:solidFill>
                <a:latin typeface="GillSans"/>
                <a:ea typeface="ＭＳ Ｐゴシック" pitchFamily="48" charset="-128"/>
                <a:cs typeface="GillSan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Sans" pitchFamily="96" charset="0"/>
                <a:ea typeface="ＭＳ Ｐゴシック" pitchFamily="48" charset="-128"/>
                <a:cs typeface="GillSans" pitchFamily="48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9pPr>
          </a:lstStyle>
          <a:p>
            <a:r>
              <a:rPr lang="en-US" sz="1000" b="0" dirty="0" smtClean="0">
                <a:latin typeface="Gill Sans MT"/>
                <a:cs typeface="Gill Sans MT"/>
              </a:rPr>
              <a:t>Credit: Chat Hull (Harvard/NRAO)</a:t>
            </a:r>
          </a:p>
        </p:txBody>
      </p:sp>
      <p:pic>
        <p:nvPicPr>
          <p:cNvPr id="14" name="Picture 13" descr="2015-05-06 15.08.1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5" t="42273" r="285" b="29690"/>
          <a:stretch/>
        </p:blipFill>
        <p:spPr>
          <a:xfrm>
            <a:off x="-26737" y="1707829"/>
            <a:ext cx="9188003" cy="193198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834785" y="3393595"/>
            <a:ext cx="13398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latin typeface="Gill Sans MT"/>
                <a:cs typeface="Gill Sans MT"/>
              </a:rPr>
              <a:t>Photo credit: C. Hull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387370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826" y="236630"/>
            <a:ext cx="7964304" cy="721687"/>
          </a:xfrm>
        </p:spPr>
        <p:txBody>
          <a:bodyPr/>
          <a:lstStyle/>
          <a:p>
            <a:r>
              <a:rPr lang="en-US" dirty="0" smtClean="0"/>
              <a:t>B-fields at large scales</a:t>
            </a:r>
            <a:endParaRPr lang="en-US" sz="2500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3" y="1032753"/>
            <a:ext cx="8886857" cy="44434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98265" y="5632420"/>
            <a:ext cx="33206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Planck Collaboration</a:t>
            </a:r>
          </a:p>
          <a:p>
            <a:pPr algn="ctr" defTabSz="914400"/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  <a:hlinkClick r:id="rId3"/>
              </a:rPr>
              <a:t>planckandthemagneticfield.info</a:t>
            </a:r>
            <a:endParaRPr lang="en-US" sz="1500" dirty="0" smtClean="0">
              <a:solidFill>
                <a:srgbClr val="000000"/>
              </a:solidFill>
              <a:latin typeface="Gill Sans MT"/>
              <a:ea typeface="ＭＳ Ｐゴシック"/>
              <a:cs typeface="Gill Sans M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1615" y="5200988"/>
            <a:ext cx="142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2400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20 pc</a:t>
            </a:r>
            <a:endParaRPr lang="en-US" sz="2400" b="1" dirty="0">
              <a:solidFill>
                <a:srgbClr val="000000"/>
              </a:solidFill>
              <a:latin typeface="Gill Sans MT"/>
              <a:ea typeface="ＭＳ Ｐゴシック"/>
              <a:cs typeface="Gill Sans MT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15977" y="5117301"/>
            <a:ext cx="648263" cy="0"/>
          </a:xfrm>
          <a:prstGeom prst="straightConnector1">
            <a:avLst/>
          </a:prstGeom>
          <a:ln w="38100" cmpd="sng">
            <a:solidFill>
              <a:schemeClr val="tx1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8172" y="5612478"/>
            <a:ext cx="18734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Scaled to nearby SFRs</a:t>
            </a:r>
          </a:p>
        </p:txBody>
      </p:sp>
    </p:spTree>
    <p:extLst>
      <p:ext uri="{BB962C8B-B14F-4D97-AF65-F5344CB8AC3E}">
        <p14:creationId xmlns:p14="http://schemas.microsoft.com/office/powerpoint/2010/main" val="21949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re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0"/>
            <a:ext cx="9144000" cy="914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240628" y="6273224"/>
            <a:ext cx="328863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Credit: Bill Saxton</a:t>
            </a:r>
            <a:r>
              <a:rPr lang="en-US" sz="1600" dirty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,</a:t>
            </a:r>
            <a:r>
              <a:rPr lang="en-US" sz="1600" dirty="0" smtClean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 NRAO/AUI</a:t>
            </a:r>
          </a:p>
          <a:p>
            <a:pPr algn="ctr"/>
            <a:r>
              <a:rPr lang="en-US" sz="1600" dirty="0" smtClean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KALYPSO project, Harvard/</a:t>
            </a:r>
            <a:r>
              <a:rPr lang="en-US" sz="1600" dirty="0" err="1" smtClean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CfA</a:t>
            </a:r>
            <a:r>
              <a:rPr lang="en-US" sz="1600" dirty="0" smtClean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 </a:t>
            </a:r>
            <a:endParaRPr lang="en-US" sz="1600" dirty="0">
              <a:solidFill>
                <a:srgbClr val="FFFFFF"/>
              </a:solidFill>
              <a:latin typeface="Gill Sans MT"/>
              <a:ea typeface="ＭＳ Ｐゴシック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95431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696" y="2563926"/>
            <a:ext cx="6931917" cy="1055575"/>
          </a:xfrm>
        </p:spPr>
        <p:txBody>
          <a:bodyPr/>
          <a:lstStyle/>
          <a:p>
            <a:pPr algn="ctr"/>
            <a:r>
              <a:rPr lang="en-US" dirty="0" smtClean="0"/>
              <a:t>Magnetized </a:t>
            </a:r>
            <a:r>
              <a:rPr lang="en-US" dirty="0" err="1" smtClean="0"/>
              <a:t>protostellar</a:t>
            </a:r>
            <a:r>
              <a:rPr lang="en-US" dirty="0" smtClean="0"/>
              <a:t> envelopes</a:t>
            </a:r>
            <a:endParaRPr lang="en-US" sz="2500" b="0" dirty="0"/>
          </a:p>
        </p:txBody>
      </p:sp>
    </p:spTree>
    <p:extLst>
      <p:ext uri="{BB962C8B-B14F-4D97-AF65-F5344CB8AC3E}">
        <p14:creationId xmlns:p14="http://schemas.microsoft.com/office/powerpoint/2010/main" val="213657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466" y="110078"/>
            <a:ext cx="8229600" cy="990600"/>
          </a:xfrm>
        </p:spPr>
        <p:txBody>
          <a:bodyPr/>
          <a:lstStyle/>
          <a:p>
            <a:r>
              <a:rPr lang="en-US" dirty="0" smtClean="0"/>
              <a:t>TADPOL results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500" y="718072"/>
            <a:ext cx="5242121" cy="52421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65389" y="1128900"/>
            <a:ext cx="200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b="1" dirty="0" smtClean="0">
                <a:solidFill>
                  <a:srgbClr val="000000"/>
                </a:solidFill>
                <a:latin typeface="Gill Sans MT"/>
                <a:cs typeface="Gill Sans MT"/>
              </a:rPr>
              <a:t>L1157</a:t>
            </a:r>
            <a:endParaRPr lang="en-US" sz="2400" b="1" dirty="0">
              <a:solidFill>
                <a:srgbClr val="000000"/>
              </a:solidFill>
              <a:latin typeface="Gill Sans MT"/>
              <a:cs typeface="Gill Sans M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7140" y="5845038"/>
            <a:ext cx="5057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dirty="0" smtClean="0">
                <a:solidFill>
                  <a:srgbClr val="292934"/>
                </a:solidFill>
                <a:latin typeface="Gill Sans MT"/>
              </a:rPr>
              <a:t>See also: Stephens+ (incl. C.H.) 2013, </a:t>
            </a:r>
            <a:r>
              <a:rPr lang="en-US" dirty="0" err="1" smtClean="0">
                <a:solidFill>
                  <a:srgbClr val="292934"/>
                </a:solidFill>
                <a:latin typeface="Gill Sans MT"/>
              </a:rPr>
              <a:t>ApJL</a:t>
            </a:r>
            <a:r>
              <a:rPr lang="en-US" dirty="0" smtClean="0">
                <a:solidFill>
                  <a:srgbClr val="292934"/>
                </a:solidFill>
                <a:latin typeface="Gill Sans MT"/>
              </a:rPr>
              <a:t>, 769, L15</a:t>
            </a:r>
            <a:endParaRPr lang="en-US" dirty="0">
              <a:solidFill>
                <a:srgbClr val="292934"/>
              </a:solidFill>
              <a:latin typeface="Gill Sans MT"/>
            </a:endParaRPr>
          </a:p>
        </p:txBody>
      </p:sp>
      <p:grpSp>
        <p:nvGrpSpPr>
          <p:cNvPr id="11" name="Group 10"/>
          <p:cNvGrpSpPr/>
          <p:nvPr/>
        </p:nvGrpSpPr>
        <p:grpSpPr>
          <a:xfrm rot="16200000">
            <a:off x="6272321" y="-69611"/>
            <a:ext cx="400574" cy="1146570"/>
            <a:chOff x="20064" y="2153841"/>
            <a:chExt cx="423896" cy="3132540"/>
          </a:xfrm>
        </p:grpSpPr>
        <p:cxnSp>
          <p:nvCxnSpPr>
            <p:cNvPr id="12" name="Straight Arrow Connector 11"/>
            <p:cNvCxnSpPr/>
            <p:nvPr/>
          </p:nvCxnSpPr>
          <p:spPr>
            <a:xfrm rot="5400000">
              <a:off x="-827231" y="3617504"/>
              <a:ext cx="2539196" cy="3187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headEnd type="triangle" w="lg" len="med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 rot="5400000">
              <a:off x="-1350789" y="3524694"/>
              <a:ext cx="3132540" cy="39083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b="1" dirty="0" smtClean="0">
                  <a:solidFill>
                    <a:srgbClr val="000000"/>
                  </a:solidFill>
                  <a:latin typeface="Gill Sans MT"/>
                  <a:ea typeface="ＭＳ Ｐゴシック"/>
                  <a:cs typeface="Gill Sans MT"/>
                </a:rPr>
                <a:t>1000 AU</a:t>
              </a:r>
              <a:endParaRPr lang="en-US" b="1" dirty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513084" y="5405960"/>
            <a:ext cx="25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 smtClean="0">
                <a:solidFill>
                  <a:srgbClr val="292934"/>
                </a:solidFill>
                <a:latin typeface="Gill Sans MT"/>
              </a:rPr>
              <a:t>Hull</a:t>
            </a:r>
            <a:r>
              <a:rPr lang="en-US" dirty="0" smtClean="0">
                <a:solidFill>
                  <a:srgbClr val="292934"/>
                </a:solidFill>
                <a:latin typeface="Gill Sans MT"/>
              </a:rPr>
              <a:t>+2014, </a:t>
            </a:r>
            <a:r>
              <a:rPr lang="en-US" dirty="0" err="1" smtClean="0">
                <a:solidFill>
                  <a:srgbClr val="292934"/>
                </a:solidFill>
                <a:latin typeface="Gill Sans MT"/>
              </a:rPr>
              <a:t>ApJS</a:t>
            </a:r>
            <a:r>
              <a:rPr lang="en-US" dirty="0" smtClean="0">
                <a:solidFill>
                  <a:srgbClr val="292934"/>
                </a:solidFill>
                <a:latin typeface="Gill Sans MT"/>
              </a:rPr>
              <a:t>, 213, 153</a:t>
            </a:r>
            <a:endParaRPr lang="en-US" dirty="0">
              <a:solidFill>
                <a:srgbClr val="292934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705078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re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222" y="-1400236"/>
            <a:ext cx="9363364" cy="9363364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4" name="TextBox 3"/>
          <p:cNvSpPr txBox="1"/>
          <p:nvPr/>
        </p:nvSpPr>
        <p:spPr>
          <a:xfrm>
            <a:off x="6128206" y="6273224"/>
            <a:ext cx="328863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Gill Sans MT"/>
                <a:cs typeface="Gill Sans MT"/>
              </a:rPr>
              <a:t>Credit: Bill Saxton</a:t>
            </a:r>
            <a:r>
              <a:rPr lang="en-US" sz="1600" dirty="0">
                <a:solidFill>
                  <a:schemeClr val="bg1"/>
                </a:solidFill>
                <a:latin typeface="Gill Sans MT"/>
                <a:cs typeface="Gill Sans MT"/>
              </a:rPr>
              <a:t>,</a:t>
            </a:r>
            <a:r>
              <a:rPr lang="en-US" sz="1600" dirty="0" smtClean="0">
                <a:solidFill>
                  <a:schemeClr val="bg1"/>
                </a:solidFill>
                <a:latin typeface="Gill Sans MT"/>
                <a:cs typeface="Gill Sans MT"/>
              </a:rPr>
              <a:t> NRAO/AUI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Gill Sans MT"/>
                <a:cs typeface="Gill Sans MT"/>
              </a:rPr>
              <a:t>KALYPSO project, Harvard/</a:t>
            </a:r>
            <a:r>
              <a:rPr lang="en-US" sz="1600" dirty="0" err="1" smtClean="0">
                <a:solidFill>
                  <a:schemeClr val="bg1"/>
                </a:solidFill>
                <a:latin typeface="Gill Sans MT"/>
                <a:cs typeface="Gill Sans MT"/>
              </a:rPr>
              <a:t>CfA</a:t>
            </a:r>
            <a:r>
              <a:rPr lang="en-US" sz="1600" dirty="0" smtClean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endParaRPr lang="en-US" sz="1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635281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11" y="152411"/>
            <a:ext cx="2193868" cy="990600"/>
          </a:xfrm>
        </p:spPr>
        <p:txBody>
          <a:bodyPr/>
          <a:lstStyle/>
          <a:p>
            <a:pPr algn="ctr"/>
            <a:r>
              <a:rPr lang="en-US" dirty="0" smtClean="0"/>
              <a:t>TADPOL</a:t>
            </a:r>
            <a:br>
              <a:rPr lang="en-US" dirty="0" smtClean="0"/>
            </a:br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890" y="81111"/>
            <a:ext cx="6081887" cy="60818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90340" y="267885"/>
            <a:ext cx="2647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b="1" dirty="0" err="1">
                <a:solidFill>
                  <a:srgbClr val="000000"/>
                </a:solidFill>
                <a:latin typeface="Gill Sans MT"/>
                <a:cs typeface="Gill Sans MT"/>
              </a:rPr>
              <a:t>Ser-emb</a:t>
            </a:r>
            <a:r>
              <a:rPr lang="en-US" sz="2400" b="1" dirty="0">
                <a:solidFill>
                  <a:srgbClr val="000000"/>
                </a:solidFill>
                <a:latin typeface="Gill Sans MT"/>
                <a:cs typeface="Gill Sans MT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Gill Sans MT"/>
                <a:cs typeface="Gill Sans MT"/>
              </a:rPr>
              <a:t>8, 8(N)</a:t>
            </a:r>
            <a:endParaRPr lang="en-US" sz="2400" b="1" dirty="0">
              <a:solidFill>
                <a:srgbClr val="000000"/>
              </a:solidFill>
              <a:latin typeface="Gill Sans MT"/>
              <a:cs typeface="Gill Sans MT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7728406" y="-41390"/>
            <a:ext cx="400575" cy="1146570"/>
            <a:chOff x="20064" y="1729777"/>
            <a:chExt cx="423897" cy="3132540"/>
          </a:xfrm>
        </p:grpSpPr>
        <p:cxnSp>
          <p:nvCxnSpPr>
            <p:cNvPr id="13" name="Straight Arrow Connector 12"/>
            <p:cNvCxnSpPr/>
            <p:nvPr/>
          </p:nvCxnSpPr>
          <p:spPr>
            <a:xfrm rot="5400000">
              <a:off x="-397964" y="3191424"/>
              <a:ext cx="1683849" cy="0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headEnd type="triangle" w="lg" len="med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rot="5400000">
              <a:off x="-1350789" y="3100630"/>
              <a:ext cx="3132540" cy="39083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b="1" dirty="0" smtClean="0">
                  <a:solidFill>
                    <a:srgbClr val="000000"/>
                  </a:solidFill>
                  <a:latin typeface="Gill Sans MT"/>
                  <a:ea typeface="ＭＳ Ｐゴシック"/>
                  <a:cs typeface="Gill Sans MT"/>
                </a:rPr>
                <a:t>1000 AU</a:t>
              </a:r>
              <a:endParaRPr lang="en-US" b="1" dirty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058418" y="5620530"/>
            <a:ext cx="25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 smtClean="0">
                <a:solidFill>
                  <a:srgbClr val="292934"/>
                </a:solidFill>
                <a:latin typeface="Gill Sans MT"/>
              </a:rPr>
              <a:t>Hull</a:t>
            </a:r>
            <a:r>
              <a:rPr lang="en-US" dirty="0" smtClean="0">
                <a:solidFill>
                  <a:srgbClr val="292934"/>
                </a:solidFill>
                <a:latin typeface="Gill Sans MT"/>
              </a:rPr>
              <a:t>+2014, </a:t>
            </a:r>
            <a:r>
              <a:rPr lang="en-US" dirty="0" err="1" smtClean="0">
                <a:solidFill>
                  <a:srgbClr val="292934"/>
                </a:solidFill>
                <a:latin typeface="Gill Sans MT"/>
              </a:rPr>
              <a:t>ApJS</a:t>
            </a:r>
            <a:r>
              <a:rPr lang="en-US" dirty="0" smtClean="0">
                <a:solidFill>
                  <a:srgbClr val="292934"/>
                </a:solidFill>
                <a:latin typeface="Gill Sans MT"/>
              </a:rPr>
              <a:t>, 213, 153</a:t>
            </a:r>
            <a:endParaRPr lang="en-US" dirty="0">
              <a:solidFill>
                <a:srgbClr val="292934"/>
              </a:solidFill>
              <a:latin typeface="Gill Sans M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19" y="1607489"/>
            <a:ext cx="27257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MT"/>
                <a:cs typeface="Gill Sans MT"/>
              </a:rPr>
              <a:t>B-fields and outflows are randomly aligned on 1000 AU scales</a:t>
            </a:r>
          </a:p>
          <a:p>
            <a:pPr marL="285750" indent="-285750">
              <a:buFont typeface="Arial"/>
              <a:buChar char="•"/>
            </a:pPr>
            <a:endParaRPr lang="en-US" b="1" dirty="0">
              <a:latin typeface="Gill Sans MT"/>
              <a:cs typeface="Gill Sans MT"/>
            </a:endParaRPr>
          </a:p>
          <a:p>
            <a:r>
              <a:rPr lang="en-US" b="1" dirty="0" smtClean="0">
                <a:latin typeface="Gill Sans MT"/>
                <a:cs typeface="Gill Sans MT"/>
              </a:rPr>
              <a:t>What about 100 AU?</a:t>
            </a:r>
          </a:p>
        </p:txBody>
      </p:sp>
    </p:spTree>
    <p:extLst>
      <p:ext uri="{BB962C8B-B14F-4D97-AF65-F5344CB8AC3E}">
        <p14:creationId xmlns:p14="http://schemas.microsoft.com/office/powerpoint/2010/main" val="3456382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15-05-06 15.08.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2320924" y="270950"/>
            <a:ext cx="6838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5000" b="1" dirty="0" smtClean="0">
                <a:solidFill>
                  <a:srgbClr val="800000"/>
                </a:solidFill>
                <a:latin typeface="Gill Sans MT"/>
              </a:rPr>
              <a:t>ALMA</a:t>
            </a:r>
          </a:p>
        </p:txBody>
      </p:sp>
      <p:sp>
        <p:nvSpPr>
          <p:cNvPr id="7" name="Rectangle 6"/>
          <p:cNvSpPr/>
          <p:nvPr/>
        </p:nvSpPr>
        <p:spPr>
          <a:xfrm>
            <a:off x="7804150" y="6370888"/>
            <a:ext cx="13398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latin typeface="Gill Sans MT"/>
                <a:cs typeface="Gill Sans MT"/>
              </a:rPr>
              <a:t>Photo credit: C. Hull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690576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1648147" y="794777"/>
            <a:ext cx="6758431" cy="5280198"/>
            <a:chOff x="2559014" y="1088574"/>
            <a:chExt cx="4503239" cy="3518271"/>
          </a:xfrm>
        </p:grpSpPr>
        <p:pic>
          <p:nvPicPr>
            <p:cNvPr id="14" name="Picture 13" descr="SerEmb8_vectors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09" t="-1" r="1" b="26040"/>
            <a:stretch/>
          </p:blipFill>
          <p:spPr>
            <a:xfrm>
              <a:off x="2922843" y="1088574"/>
              <a:ext cx="4139410" cy="351827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9014" y="1202140"/>
              <a:ext cx="317501" cy="2449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endParaRPr lang="en-US" sz="2000" dirty="0" smtClean="0">
                <a:solidFill>
                  <a:srgbClr val="000099"/>
                </a:solidFill>
                <a:latin typeface="Gill Sans MT" pitchFamily="34" charset="0"/>
                <a:cs typeface="Gill Sans" pitchFamily="17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826" y="236630"/>
            <a:ext cx="7964304" cy="721687"/>
          </a:xfrm>
        </p:spPr>
        <p:txBody>
          <a:bodyPr/>
          <a:lstStyle/>
          <a:p>
            <a:r>
              <a:rPr lang="en-US" dirty="0" smtClean="0"/>
              <a:t>ALMA continuum + CARMA B-fields</a:t>
            </a:r>
            <a:endParaRPr lang="en-US" sz="2500" b="0" dirty="0"/>
          </a:p>
        </p:txBody>
      </p:sp>
      <p:sp>
        <p:nvSpPr>
          <p:cNvPr id="16" name="TextBox 15"/>
          <p:cNvSpPr txBox="1"/>
          <p:nvPr/>
        </p:nvSpPr>
        <p:spPr>
          <a:xfrm>
            <a:off x="5211540" y="1027300"/>
            <a:ext cx="2932847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600" b="1" dirty="0" err="1" smtClean="0">
                <a:latin typeface="Gill Sans MT"/>
                <a:cs typeface="Gill Sans MT"/>
              </a:rPr>
              <a:t>Ser-emb</a:t>
            </a:r>
            <a:r>
              <a:rPr lang="en-US" sz="2600" b="1" dirty="0" smtClean="0">
                <a:latin typeface="Gill Sans MT"/>
                <a:cs typeface="Gill Sans MT"/>
              </a:rPr>
              <a:t> 8, 8(N)</a:t>
            </a:r>
            <a:endParaRPr lang="en-US" sz="2600" b="1" dirty="0">
              <a:latin typeface="Gill Sans MT"/>
              <a:cs typeface="Gill Sans M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11540" y="1086580"/>
            <a:ext cx="2932847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00"/>
            <a:endParaRPr lang="en-US" sz="2600" b="1" dirty="0">
              <a:latin typeface="Gill Sans MT"/>
              <a:cs typeface="Gill Sans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01787" y="5613308"/>
            <a:ext cx="142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2400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2000 AU</a:t>
            </a:r>
            <a:endParaRPr lang="en-US" sz="2400" b="1" dirty="0">
              <a:solidFill>
                <a:srgbClr val="000000"/>
              </a:solidFill>
              <a:latin typeface="Gill Sans MT"/>
              <a:ea typeface="ＭＳ Ｐゴシック"/>
              <a:cs typeface="Gill Sans M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002659" y="6074973"/>
            <a:ext cx="1141728" cy="3560"/>
          </a:xfrm>
          <a:prstGeom prst="straightConnector1">
            <a:avLst/>
          </a:prstGeom>
          <a:ln w="38100" cmpd="sng">
            <a:solidFill>
              <a:schemeClr val="tx1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441978" y="2324295"/>
            <a:ext cx="1605642" cy="562430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87976" y="5218282"/>
            <a:ext cx="1658260" cy="972456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174619" y="4055325"/>
            <a:ext cx="1658260" cy="972456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326521" y="3039125"/>
            <a:ext cx="1605642" cy="562430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Ser8_8N_new_I.pdf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179" y="727706"/>
            <a:ext cx="5354254" cy="574769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48147" y="5615132"/>
            <a:ext cx="253116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78573" y="994334"/>
            <a:ext cx="29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dirty="0" err="1" smtClean="0">
                <a:latin typeface="Gill Sans MT"/>
                <a:cs typeface="Gill Sans MT"/>
              </a:rPr>
              <a:t>Ser-emb</a:t>
            </a:r>
            <a:r>
              <a:rPr lang="en-US" sz="2000" b="1" dirty="0" smtClean="0">
                <a:latin typeface="Gill Sans MT"/>
                <a:cs typeface="Gill Sans MT"/>
              </a:rPr>
              <a:t> 8, 8(N)</a:t>
            </a:r>
            <a:endParaRPr lang="en-US" sz="2000" b="1" dirty="0">
              <a:latin typeface="Gill Sans MT"/>
              <a:cs typeface="Gill Sans M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547" y="1058926"/>
            <a:ext cx="2128632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endParaRPr lang="en-US" sz="1500" dirty="0" smtClean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endParaRPr lang="en-US" sz="1500" dirty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endParaRPr lang="en-US" sz="1500" dirty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endParaRPr lang="en-US" sz="1500" b="1" dirty="0" smtClean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err="1" smtClean="0">
                <a:solidFill>
                  <a:srgbClr val="0000FF"/>
                </a:solidFill>
                <a:latin typeface="Gill Sans MT" pitchFamily="34" charset="0"/>
                <a:cs typeface="Gill Sans" pitchFamily="17" charset="0"/>
              </a:rPr>
              <a:t>Colorscale</a:t>
            </a:r>
            <a:endParaRPr lang="en-US" sz="1500" b="1" dirty="0" smtClean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ALMA 850 um dust</a:t>
            </a:r>
          </a:p>
          <a:p>
            <a:pPr algn="ctr" eaLnBrk="0" hangingPunct="0">
              <a:spcBef>
                <a:spcPct val="20000"/>
              </a:spcBef>
            </a:pPr>
            <a:endParaRPr lang="en-US" sz="1500" b="1" dirty="0" smtClean="0">
              <a:solidFill>
                <a:srgbClr val="FF6600"/>
              </a:solidFill>
              <a:latin typeface="Gill Sans MT" pitchFamily="34" charset="0"/>
              <a:cs typeface="Gill Sans" pitchFamily="1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2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1648147" y="794777"/>
            <a:ext cx="6758432" cy="5280198"/>
            <a:chOff x="2559014" y="1088574"/>
            <a:chExt cx="4503240" cy="3518271"/>
          </a:xfrm>
        </p:grpSpPr>
        <p:pic>
          <p:nvPicPr>
            <p:cNvPr id="14" name="Picture 13" descr="SerEmb8_vectors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09" t="-1" b="26040"/>
            <a:stretch/>
          </p:blipFill>
          <p:spPr>
            <a:xfrm>
              <a:off x="2922843" y="1088574"/>
              <a:ext cx="4139411" cy="351827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9014" y="1202140"/>
              <a:ext cx="317501" cy="2449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endParaRPr lang="en-US" sz="2000" dirty="0" smtClean="0">
                <a:solidFill>
                  <a:srgbClr val="000099"/>
                </a:solidFill>
                <a:latin typeface="Gill Sans MT" pitchFamily="34" charset="0"/>
                <a:cs typeface="Gill Sans" pitchFamily="17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826" y="236630"/>
            <a:ext cx="7964304" cy="721687"/>
          </a:xfrm>
        </p:spPr>
        <p:txBody>
          <a:bodyPr/>
          <a:lstStyle/>
          <a:p>
            <a:r>
              <a:rPr lang="en-US" dirty="0" smtClean="0"/>
              <a:t>ALMA continuum + CARMA B-fields</a:t>
            </a:r>
            <a:endParaRPr lang="en-US" sz="2500" b="0" dirty="0"/>
          </a:p>
        </p:txBody>
      </p:sp>
      <p:sp>
        <p:nvSpPr>
          <p:cNvPr id="16" name="TextBox 15"/>
          <p:cNvSpPr txBox="1"/>
          <p:nvPr/>
        </p:nvSpPr>
        <p:spPr>
          <a:xfrm>
            <a:off x="5211540" y="1027300"/>
            <a:ext cx="2932847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600" b="1" dirty="0" err="1" smtClean="0">
                <a:latin typeface="Gill Sans MT"/>
                <a:cs typeface="Gill Sans MT"/>
              </a:rPr>
              <a:t>Ser-emb</a:t>
            </a:r>
            <a:r>
              <a:rPr lang="en-US" sz="2600" b="1" dirty="0" smtClean="0">
                <a:latin typeface="Gill Sans MT"/>
                <a:cs typeface="Gill Sans MT"/>
              </a:rPr>
              <a:t> 8, 8(N)</a:t>
            </a:r>
            <a:endParaRPr lang="en-US" sz="2600" b="1" dirty="0">
              <a:latin typeface="Gill Sans MT"/>
              <a:cs typeface="Gill Sans M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11540" y="1086580"/>
            <a:ext cx="2932847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00"/>
            <a:endParaRPr lang="en-US" sz="2600" b="1" dirty="0">
              <a:latin typeface="Gill Sans MT"/>
              <a:cs typeface="Gill Sans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01787" y="5613308"/>
            <a:ext cx="142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2400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2000 AU</a:t>
            </a:r>
            <a:endParaRPr lang="en-US" sz="2400" b="1" dirty="0">
              <a:solidFill>
                <a:srgbClr val="000000"/>
              </a:solidFill>
              <a:latin typeface="Gill Sans MT"/>
              <a:ea typeface="ＭＳ Ｐゴシック"/>
              <a:cs typeface="Gill Sans M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002659" y="6074973"/>
            <a:ext cx="1141728" cy="3560"/>
          </a:xfrm>
          <a:prstGeom prst="straightConnector1">
            <a:avLst/>
          </a:prstGeom>
          <a:ln w="38100" cmpd="sng">
            <a:solidFill>
              <a:schemeClr val="tx1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441978" y="2324295"/>
            <a:ext cx="1605642" cy="562430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87976" y="5218282"/>
            <a:ext cx="1658260" cy="972456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174619" y="4055325"/>
            <a:ext cx="1658260" cy="972456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326521" y="3039125"/>
            <a:ext cx="1605642" cy="562430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er8_8N_new_I.pdf"/>
          <p:cNvPicPr>
            <a:picLocks noChangeAspect="1"/>
          </p:cNvPicPr>
          <p:nvPr/>
        </p:nvPicPr>
        <p:blipFill>
          <a:blip r:embed="rId3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179" y="727706"/>
            <a:ext cx="5354254" cy="574769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39953" y="5445651"/>
            <a:ext cx="2531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Hull+2014</a:t>
            </a:r>
          </a:p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78573" y="994334"/>
            <a:ext cx="29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dirty="0" err="1" smtClean="0">
                <a:latin typeface="Gill Sans MT"/>
                <a:cs typeface="Gill Sans MT"/>
              </a:rPr>
              <a:t>Ser-emb</a:t>
            </a:r>
            <a:r>
              <a:rPr lang="en-US" sz="2000" b="1" dirty="0" smtClean="0">
                <a:latin typeface="Gill Sans MT"/>
                <a:cs typeface="Gill Sans MT"/>
              </a:rPr>
              <a:t> 8, 8(N)</a:t>
            </a:r>
            <a:endParaRPr lang="en-US" sz="2000" b="1" dirty="0">
              <a:latin typeface="Gill Sans MT"/>
              <a:cs typeface="Gill Sans M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547" y="1091702"/>
            <a:ext cx="21286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Background contours &amp; white/gray line segments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smtClean="0">
                <a:latin typeface="Gill Sans MT" pitchFamily="34" charset="0"/>
                <a:cs typeface="Gill Sans" pitchFamily="17" charset="0"/>
              </a:rPr>
              <a:t>CARMA data</a:t>
            </a:r>
          </a:p>
          <a:p>
            <a:pPr algn="ctr" eaLnBrk="0" hangingPunct="0">
              <a:spcBef>
                <a:spcPct val="20000"/>
              </a:spcBef>
            </a:pPr>
            <a:endParaRPr lang="en-US" sz="1500" dirty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err="1" smtClean="0">
                <a:solidFill>
                  <a:srgbClr val="0000FF"/>
                </a:solidFill>
                <a:latin typeface="Gill Sans MT" pitchFamily="34" charset="0"/>
                <a:cs typeface="Gill Sans" pitchFamily="17" charset="0"/>
              </a:rPr>
              <a:t>Colorscale</a:t>
            </a:r>
            <a:endParaRPr lang="en-US" sz="1500" b="1" dirty="0" smtClean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ALMA 850 um dust</a:t>
            </a:r>
          </a:p>
          <a:p>
            <a:pPr algn="ctr" eaLnBrk="0" hangingPunct="0">
              <a:spcBef>
                <a:spcPct val="20000"/>
              </a:spcBef>
            </a:pPr>
            <a:endParaRPr lang="en-US" sz="1500" b="1" dirty="0" smtClean="0">
              <a:solidFill>
                <a:srgbClr val="FF6600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smtClean="0">
                <a:solidFill>
                  <a:srgbClr val="FF6600"/>
                </a:solidFill>
                <a:latin typeface="Gill Sans MT" pitchFamily="34" charset="0"/>
                <a:cs typeface="Gill Sans" pitchFamily="17" charset="0"/>
              </a:rPr>
              <a:t>Inset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ALMA 850 um + B-field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3" t="1656" r="16400" b="14299"/>
          <a:stretch/>
        </p:blipFill>
        <p:spPr>
          <a:xfrm>
            <a:off x="3437367" y="2142187"/>
            <a:ext cx="1499247" cy="1571625"/>
          </a:xfrm>
          <a:prstGeom prst="ellipse">
            <a:avLst/>
          </a:prstGeom>
        </p:spPr>
      </p:pic>
      <p:pic>
        <p:nvPicPr>
          <p:cNvPr id="24" name="Picture 23" descr="ser8_pol_ALMA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1" t="7995" r="18283" b="20782"/>
          <a:stretch/>
        </p:blipFill>
        <p:spPr>
          <a:xfrm>
            <a:off x="5211540" y="4510567"/>
            <a:ext cx="1381301" cy="12566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9218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1648147" y="794777"/>
            <a:ext cx="6758432" cy="5280198"/>
            <a:chOff x="2559014" y="1088574"/>
            <a:chExt cx="4503240" cy="3518271"/>
          </a:xfrm>
        </p:grpSpPr>
        <p:pic>
          <p:nvPicPr>
            <p:cNvPr id="14" name="Picture 13" descr="SerEmb8_vectors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09" t="-1" b="26040"/>
            <a:stretch/>
          </p:blipFill>
          <p:spPr>
            <a:xfrm>
              <a:off x="2922843" y="1088574"/>
              <a:ext cx="4139411" cy="351827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9014" y="1202140"/>
              <a:ext cx="317501" cy="2449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endParaRPr lang="en-US" sz="2000" dirty="0" smtClean="0">
                <a:solidFill>
                  <a:srgbClr val="000099"/>
                </a:solidFill>
                <a:latin typeface="Gill Sans MT" pitchFamily="34" charset="0"/>
                <a:cs typeface="Gill Sans" pitchFamily="17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826" y="236630"/>
            <a:ext cx="7964304" cy="721687"/>
          </a:xfrm>
        </p:spPr>
        <p:txBody>
          <a:bodyPr/>
          <a:lstStyle/>
          <a:p>
            <a:r>
              <a:rPr lang="en-US" dirty="0" smtClean="0"/>
              <a:t>ALMA continuum + CARMA B-fields</a:t>
            </a:r>
            <a:endParaRPr lang="en-US" sz="2500" b="0" dirty="0"/>
          </a:p>
        </p:txBody>
      </p:sp>
      <p:sp>
        <p:nvSpPr>
          <p:cNvPr id="16" name="TextBox 15"/>
          <p:cNvSpPr txBox="1"/>
          <p:nvPr/>
        </p:nvSpPr>
        <p:spPr>
          <a:xfrm>
            <a:off x="5211540" y="1027300"/>
            <a:ext cx="2932847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600" b="1" dirty="0" err="1" smtClean="0">
                <a:latin typeface="Gill Sans MT"/>
                <a:cs typeface="Gill Sans MT"/>
              </a:rPr>
              <a:t>Ser-emb</a:t>
            </a:r>
            <a:r>
              <a:rPr lang="en-US" sz="2600" b="1" dirty="0" smtClean="0">
                <a:latin typeface="Gill Sans MT"/>
                <a:cs typeface="Gill Sans MT"/>
              </a:rPr>
              <a:t> 8, 8(N)</a:t>
            </a:r>
            <a:endParaRPr lang="en-US" sz="2600" b="1" dirty="0">
              <a:latin typeface="Gill Sans MT"/>
              <a:cs typeface="Gill Sans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01787" y="5613308"/>
            <a:ext cx="142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2400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2000 AU</a:t>
            </a:r>
            <a:endParaRPr lang="en-US" sz="2400" b="1" dirty="0">
              <a:solidFill>
                <a:srgbClr val="000000"/>
              </a:solidFill>
              <a:latin typeface="Gill Sans MT"/>
              <a:ea typeface="ＭＳ Ｐゴシック"/>
              <a:cs typeface="Gill Sans M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11540" y="1086580"/>
            <a:ext cx="2932847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00"/>
            <a:endParaRPr lang="en-US" sz="2600" b="1" dirty="0">
              <a:latin typeface="Gill Sans MT"/>
              <a:cs typeface="Gill Sans M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002659" y="6074973"/>
            <a:ext cx="1141728" cy="3560"/>
          </a:xfrm>
          <a:prstGeom prst="straightConnector1">
            <a:avLst/>
          </a:prstGeom>
          <a:ln w="38100" cmpd="sng">
            <a:solidFill>
              <a:schemeClr val="tx1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441978" y="2324295"/>
            <a:ext cx="1605642" cy="562430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87976" y="5218282"/>
            <a:ext cx="1658260" cy="972456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174619" y="4055325"/>
            <a:ext cx="1658260" cy="972456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326521" y="3039125"/>
            <a:ext cx="1605642" cy="562430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Ser8_8N_new_I.pdf"/>
          <p:cNvPicPr>
            <a:picLocks noChangeAspect="1"/>
          </p:cNvPicPr>
          <p:nvPr/>
        </p:nvPicPr>
        <p:blipFill>
          <a:blip r:embed="rId3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179" y="727706"/>
            <a:ext cx="5354254" cy="57476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3" t="1656" r="16400" b="14299"/>
          <a:stretch/>
        </p:blipFill>
        <p:spPr>
          <a:xfrm>
            <a:off x="3437367" y="2142187"/>
            <a:ext cx="1499247" cy="1571625"/>
          </a:xfrm>
          <a:prstGeom prst="ellipse">
            <a:avLst/>
          </a:prstGeom>
        </p:spPr>
      </p:pic>
      <p:sp>
        <p:nvSpPr>
          <p:cNvPr id="22" name="Donut 21"/>
          <p:cNvSpPr>
            <a:spLocks noChangeAspect="1"/>
          </p:cNvSpPr>
          <p:nvPr/>
        </p:nvSpPr>
        <p:spPr>
          <a:xfrm>
            <a:off x="3124985" y="1907439"/>
            <a:ext cx="2065544" cy="2068511"/>
          </a:xfrm>
          <a:prstGeom prst="donut">
            <a:avLst>
              <a:gd name="adj" fmla="val 3712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39953" y="5445651"/>
            <a:ext cx="2531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Hull+2014</a:t>
            </a:r>
          </a:p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8573" y="994334"/>
            <a:ext cx="29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dirty="0" err="1" smtClean="0">
                <a:latin typeface="Gill Sans MT"/>
                <a:cs typeface="Gill Sans MT"/>
              </a:rPr>
              <a:t>Ser-emb</a:t>
            </a:r>
            <a:r>
              <a:rPr lang="en-US" sz="2000" b="1" dirty="0" smtClean="0">
                <a:latin typeface="Gill Sans MT"/>
                <a:cs typeface="Gill Sans MT"/>
              </a:rPr>
              <a:t> 8, 8(N)</a:t>
            </a:r>
            <a:endParaRPr lang="en-US" sz="2000" b="1" dirty="0">
              <a:latin typeface="Gill Sans MT"/>
              <a:cs typeface="Gill Sans M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547" y="1091702"/>
            <a:ext cx="21286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Background contours &amp; white/gray line segments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smtClean="0">
                <a:latin typeface="Gill Sans MT" pitchFamily="34" charset="0"/>
                <a:cs typeface="Gill Sans" pitchFamily="17" charset="0"/>
              </a:rPr>
              <a:t>CARMA data</a:t>
            </a:r>
          </a:p>
          <a:p>
            <a:pPr algn="ctr" eaLnBrk="0" hangingPunct="0">
              <a:spcBef>
                <a:spcPct val="20000"/>
              </a:spcBef>
            </a:pPr>
            <a:endParaRPr lang="en-US" sz="1500" dirty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err="1" smtClean="0">
                <a:solidFill>
                  <a:srgbClr val="0000FF"/>
                </a:solidFill>
                <a:latin typeface="Gill Sans MT" pitchFamily="34" charset="0"/>
                <a:cs typeface="Gill Sans" pitchFamily="17" charset="0"/>
              </a:rPr>
              <a:t>Colorscale</a:t>
            </a:r>
            <a:endParaRPr lang="en-US" sz="1500" b="1" dirty="0" smtClean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ALMA 850 um dust</a:t>
            </a:r>
          </a:p>
          <a:p>
            <a:pPr algn="ctr" eaLnBrk="0" hangingPunct="0">
              <a:spcBef>
                <a:spcPct val="20000"/>
              </a:spcBef>
            </a:pPr>
            <a:endParaRPr lang="en-US" sz="1500" b="1" dirty="0" smtClean="0">
              <a:solidFill>
                <a:srgbClr val="FF6600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smtClean="0">
                <a:solidFill>
                  <a:srgbClr val="FF6600"/>
                </a:solidFill>
                <a:latin typeface="Gill Sans MT" pitchFamily="34" charset="0"/>
                <a:cs typeface="Gill Sans" pitchFamily="17" charset="0"/>
              </a:rPr>
              <a:t>Inset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ALMA 850 um + B-field</a:t>
            </a:r>
          </a:p>
        </p:txBody>
      </p:sp>
      <p:pic>
        <p:nvPicPr>
          <p:cNvPr id="3" name="Picture 2" descr="ser8_pol_ALMA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1" t="7995" r="18283" b="20782"/>
          <a:stretch/>
        </p:blipFill>
        <p:spPr>
          <a:xfrm>
            <a:off x="5211540" y="4510567"/>
            <a:ext cx="1381301" cy="12566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867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ALMA polarization data – </a:t>
            </a:r>
            <a:r>
              <a:rPr lang="en-US" dirty="0" err="1" smtClean="0"/>
              <a:t>Ser-emb</a:t>
            </a:r>
            <a:r>
              <a:rPr lang="en-US" dirty="0" smtClean="0"/>
              <a:t> 8(N)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292279" y="5424338"/>
            <a:ext cx="982614" cy="0"/>
          </a:xfrm>
          <a:prstGeom prst="straightConnector1">
            <a:avLst/>
          </a:prstGeom>
          <a:ln w="19050" cmpd="sng">
            <a:solidFill>
              <a:schemeClr val="bg1"/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309821" y="5452935"/>
            <a:ext cx="973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b="1" dirty="0" smtClean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500 </a:t>
            </a:r>
            <a:r>
              <a:rPr lang="en-US" b="1" dirty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AU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b="11103"/>
          <a:stretch/>
        </p:blipFill>
        <p:spPr>
          <a:xfrm>
            <a:off x="2990645" y="943972"/>
            <a:ext cx="5990500" cy="4978449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 rot="21037113">
            <a:off x="1483029" y="5484506"/>
            <a:ext cx="325995" cy="21733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6285498" y="2142393"/>
            <a:ext cx="2691155" cy="1094154"/>
          </a:xfrm>
          <a:prstGeom prst="straightConnector1">
            <a:avLst/>
          </a:prstGeom>
          <a:ln w="3810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049666" y="3599877"/>
            <a:ext cx="2415046" cy="985798"/>
          </a:xfrm>
          <a:prstGeom prst="straightConnector1">
            <a:avLst/>
          </a:prstGeom>
          <a:ln w="3810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588631" y="1089171"/>
            <a:ext cx="1313795" cy="0"/>
          </a:xfrm>
          <a:prstGeom prst="straightConnector1">
            <a:avLst/>
          </a:prstGeom>
          <a:ln w="3810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3412" y="1089171"/>
            <a:ext cx="1381377" cy="6329"/>
          </a:xfrm>
          <a:prstGeom prst="straightConnector1">
            <a:avLst/>
          </a:prstGeom>
          <a:ln w="3810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-92772" y="1017528"/>
            <a:ext cx="3166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latin typeface="Gill Sans MT"/>
                <a:cs typeface="Gill Sans MT"/>
              </a:rPr>
              <a:t>outflows</a:t>
            </a:r>
            <a:endParaRPr lang="en-US" sz="2000" dirty="0">
              <a:latin typeface="Gill Sans MT"/>
              <a:cs typeface="Gill Sans M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07293" y="1661212"/>
            <a:ext cx="536119" cy="4571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-86198" y="1643401"/>
            <a:ext cx="3166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latin typeface="Gill Sans MT"/>
                <a:cs typeface="Gill Sans MT"/>
              </a:rPr>
              <a:t>magnetic fields</a:t>
            </a:r>
            <a:endParaRPr lang="en-US" sz="2000" dirty="0">
              <a:latin typeface="Gill Sans MT"/>
              <a:cs typeface="Gill Sans MT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405296" y="2268034"/>
            <a:ext cx="2147455" cy="219364"/>
          </a:xfrm>
          <a:custGeom>
            <a:avLst/>
            <a:gdLst>
              <a:gd name="connsiteX0" fmla="*/ 0 w 2147455"/>
              <a:gd name="connsiteY0" fmla="*/ 0 h 340479"/>
              <a:gd name="connsiteX1" fmla="*/ 542637 w 2147455"/>
              <a:gd name="connsiteY1" fmla="*/ 334818 h 340479"/>
              <a:gd name="connsiteX2" fmla="*/ 1270000 w 2147455"/>
              <a:gd name="connsiteY2" fmla="*/ 196273 h 340479"/>
              <a:gd name="connsiteX3" fmla="*/ 1477818 w 2147455"/>
              <a:gd name="connsiteY3" fmla="*/ 11545 h 340479"/>
              <a:gd name="connsiteX4" fmla="*/ 1824182 w 2147455"/>
              <a:gd name="connsiteY4" fmla="*/ 80818 h 340479"/>
              <a:gd name="connsiteX5" fmla="*/ 2147455 w 2147455"/>
              <a:gd name="connsiteY5" fmla="*/ 127000 h 340479"/>
              <a:gd name="connsiteX6" fmla="*/ 2147455 w 2147455"/>
              <a:gd name="connsiteY6" fmla="*/ 127000 h 34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7455" h="340479">
                <a:moveTo>
                  <a:pt x="0" y="0"/>
                </a:moveTo>
                <a:cubicBezTo>
                  <a:pt x="165485" y="151053"/>
                  <a:pt x="330970" y="302106"/>
                  <a:pt x="542637" y="334818"/>
                </a:cubicBezTo>
                <a:cubicBezTo>
                  <a:pt x="754304" y="367530"/>
                  <a:pt x="1114136" y="250152"/>
                  <a:pt x="1270000" y="196273"/>
                </a:cubicBezTo>
                <a:cubicBezTo>
                  <a:pt x="1425864" y="142394"/>
                  <a:pt x="1385454" y="30787"/>
                  <a:pt x="1477818" y="11545"/>
                </a:cubicBezTo>
                <a:cubicBezTo>
                  <a:pt x="1570182" y="-7697"/>
                  <a:pt x="1712576" y="61576"/>
                  <a:pt x="1824182" y="80818"/>
                </a:cubicBezTo>
                <a:cubicBezTo>
                  <a:pt x="1935788" y="100060"/>
                  <a:pt x="2147455" y="127000"/>
                  <a:pt x="2147455" y="127000"/>
                </a:cubicBezTo>
                <a:lnTo>
                  <a:pt x="2147455" y="127000"/>
                </a:lnTo>
              </a:path>
            </a:pathLst>
          </a:cu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-48808" y="2392915"/>
            <a:ext cx="3166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latin typeface="Gill Sans MT"/>
                <a:cs typeface="Gill Sans MT"/>
              </a:rPr>
              <a:t>850 micron dust emission</a:t>
            </a:r>
            <a:endParaRPr lang="en-US" sz="2000" dirty="0">
              <a:latin typeface="Gill Sans MT"/>
              <a:cs typeface="Gill Sans M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1456" y="3061417"/>
            <a:ext cx="2640970" cy="400110"/>
          </a:xfrm>
          <a:prstGeom prst="rect">
            <a:avLst/>
          </a:prstGeom>
          <a:gradFill flip="none" rotWithShape="1">
            <a:gsLst>
              <a:gs pos="100000">
                <a:schemeClr val="tx1"/>
              </a:gs>
              <a:gs pos="0">
                <a:srgbClr val="FFFFFF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rgbClr val="FFFFFF"/>
                    </a:gs>
                  </a:gsLst>
                  <a:lin ang="0" scaled="1"/>
                  <a:tileRect/>
                </a:gradFill>
                <a:latin typeface="Gill Sans MT"/>
                <a:cs typeface="Gill Sans MT"/>
              </a:rPr>
              <a:t>polarized dust emission</a:t>
            </a:r>
            <a:endParaRPr lang="en-US" sz="2000" dirty="0">
              <a:gradFill flip="none" rotWithShape="1">
                <a:gsLst>
                  <a:gs pos="0">
                    <a:schemeClr val="tx1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atin typeface="Gill Sans MT"/>
              <a:cs typeface="Gill Sans M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1771" y="3665124"/>
            <a:ext cx="182880" cy="182880"/>
          </a:xfrm>
          <a:prstGeom prst="rect">
            <a:avLst/>
          </a:prstGeom>
          <a:solidFill>
            <a:srgbClr val="3366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1103361" y="3651968"/>
            <a:ext cx="212970" cy="212970"/>
          </a:xfrm>
          <a:prstGeom prst="ellipse">
            <a:avLst/>
          </a:prstGeom>
          <a:solidFill>
            <a:srgbClr val="3366FF"/>
          </a:solidFill>
          <a:ln w="19050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181892" y="3524338"/>
            <a:ext cx="1391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latin typeface="Gill Sans MT"/>
                <a:cs typeface="Gill Sans MT"/>
              </a:rPr>
              <a:t>sources</a:t>
            </a:r>
            <a:endParaRPr lang="en-US" sz="2000" dirty="0">
              <a:latin typeface="Gill Sans MT"/>
              <a:cs typeface="Gill Sans M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97830" y="5897636"/>
            <a:ext cx="2780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prep.; </a:t>
            </a:r>
            <a:r>
              <a:rPr lang="en-US" sz="1500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see poster</a:t>
            </a:r>
          </a:p>
        </p:txBody>
      </p:sp>
    </p:spTree>
    <p:extLst>
      <p:ext uri="{BB962C8B-B14F-4D97-AF65-F5344CB8AC3E}">
        <p14:creationId xmlns:p14="http://schemas.microsoft.com/office/powerpoint/2010/main" val="47237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1648147" y="794777"/>
            <a:ext cx="6758432" cy="5280198"/>
            <a:chOff x="2559014" y="1088574"/>
            <a:chExt cx="4503240" cy="3518271"/>
          </a:xfrm>
        </p:grpSpPr>
        <p:pic>
          <p:nvPicPr>
            <p:cNvPr id="14" name="Picture 13" descr="SerEmb8_vectors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09" t="-1" b="26040"/>
            <a:stretch/>
          </p:blipFill>
          <p:spPr>
            <a:xfrm>
              <a:off x="2922843" y="1088574"/>
              <a:ext cx="4139411" cy="351827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9014" y="1202140"/>
              <a:ext cx="317501" cy="2449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endParaRPr lang="en-US" sz="2000" dirty="0" smtClean="0">
                <a:solidFill>
                  <a:srgbClr val="000099"/>
                </a:solidFill>
                <a:latin typeface="Gill Sans MT" pitchFamily="34" charset="0"/>
                <a:cs typeface="Gill Sans" pitchFamily="17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211540" y="1086580"/>
            <a:ext cx="2932847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00"/>
            <a:endParaRPr lang="en-US" sz="2600" b="1" dirty="0">
              <a:latin typeface="Gill Sans MT"/>
              <a:cs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826" y="236630"/>
            <a:ext cx="7964304" cy="721687"/>
          </a:xfrm>
        </p:spPr>
        <p:txBody>
          <a:bodyPr/>
          <a:lstStyle/>
          <a:p>
            <a:r>
              <a:rPr lang="en-US" dirty="0" smtClean="0"/>
              <a:t>ALMA continuum + CARMA B-fields</a:t>
            </a:r>
            <a:endParaRPr lang="en-US" sz="2500" b="0" dirty="0"/>
          </a:p>
        </p:txBody>
      </p:sp>
      <p:sp>
        <p:nvSpPr>
          <p:cNvPr id="7" name="Rectangle 6"/>
          <p:cNvSpPr/>
          <p:nvPr/>
        </p:nvSpPr>
        <p:spPr>
          <a:xfrm>
            <a:off x="6901787" y="5613308"/>
            <a:ext cx="142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2400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2000 AU</a:t>
            </a:r>
            <a:endParaRPr lang="en-US" sz="2400" b="1" dirty="0">
              <a:solidFill>
                <a:srgbClr val="000000"/>
              </a:solidFill>
              <a:latin typeface="Gill Sans MT"/>
              <a:ea typeface="ＭＳ Ｐゴシック"/>
              <a:cs typeface="Gill Sans M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002659" y="6074973"/>
            <a:ext cx="1141728" cy="3560"/>
          </a:xfrm>
          <a:prstGeom prst="straightConnector1">
            <a:avLst/>
          </a:prstGeom>
          <a:ln w="38100" cmpd="sng">
            <a:solidFill>
              <a:schemeClr val="tx1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441978" y="2324295"/>
            <a:ext cx="1605642" cy="562430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87976" y="5218282"/>
            <a:ext cx="1658260" cy="972456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174619" y="4055325"/>
            <a:ext cx="1658260" cy="972456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326521" y="3039125"/>
            <a:ext cx="1605642" cy="562430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Ser8_8N_new_I.pdf"/>
          <p:cNvPicPr>
            <a:picLocks noChangeAspect="1"/>
          </p:cNvPicPr>
          <p:nvPr/>
        </p:nvPicPr>
        <p:blipFill>
          <a:blip r:embed="rId3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179" y="727706"/>
            <a:ext cx="5354254" cy="574769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639953" y="5445651"/>
            <a:ext cx="2531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Hull+2014</a:t>
            </a:r>
          </a:p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78573" y="994334"/>
            <a:ext cx="29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dirty="0" err="1" smtClean="0">
                <a:latin typeface="Gill Sans MT"/>
                <a:cs typeface="Gill Sans MT"/>
              </a:rPr>
              <a:t>Ser-emb</a:t>
            </a:r>
            <a:r>
              <a:rPr lang="en-US" sz="2000" b="1" dirty="0" smtClean="0">
                <a:latin typeface="Gill Sans MT"/>
                <a:cs typeface="Gill Sans MT"/>
              </a:rPr>
              <a:t> 8, 8(N)</a:t>
            </a:r>
            <a:endParaRPr lang="en-US" sz="2000" b="1" dirty="0">
              <a:latin typeface="Gill Sans MT"/>
              <a:cs typeface="Gill Sans M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547" y="1091702"/>
            <a:ext cx="21286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Background contours &amp; white/gray line segments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smtClean="0">
                <a:latin typeface="Gill Sans MT" pitchFamily="34" charset="0"/>
                <a:cs typeface="Gill Sans" pitchFamily="17" charset="0"/>
              </a:rPr>
              <a:t>CARMA data</a:t>
            </a:r>
          </a:p>
          <a:p>
            <a:pPr algn="ctr" eaLnBrk="0" hangingPunct="0">
              <a:spcBef>
                <a:spcPct val="20000"/>
              </a:spcBef>
            </a:pPr>
            <a:endParaRPr lang="en-US" sz="1500" dirty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err="1" smtClean="0">
                <a:solidFill>
                  <a:srgbClr val="0000FF"/>
                </a:solidFill>
                <a:latin typeface="Gill Sans MT" pitchFamily="34" charset="0"/>
                <a:cs typeface="Gill Sans" pitchFamily="17" charset="0"/>
              </a:rPr>
              <a:t>Colorscale</a:t>
            </a:r>
            <a:endParaRPr lang="en-US" sz="1500" b="1" dirty="0" smtClean="0">
              <a:solidFill>
                <a:srgbClr val="0000FF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ALMA 850 um dust</a:t>
            </a:r>
          </a:p>
          <a:p>
            <a:pPr algn="ctr" eaLnBrk="0" hangingPunct="0">
              <a:spcBef>
                <a:spcPct val="20000"/>
              </a:spcBef>
            </a:pPr>
            <a:endParaRPr lang="en-US" sz="1500" b="1" dirty="0" smtClean="0">
              <a:solidFill>
                <a:srgbClr val="FF6600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b="1" dirty="0" smtClean="0">
                <a:solidFill>
                  <a:srgbClr val="FF6600"/>
                </a:solidFill>
                <a:latin typeface="Gill Sans MT" pitchFamily="34" charset="0"/>
                <a:cs typeface="Gill Sans" pitchFamily="17" charset="0"/>
              </a:rPr>
              <a:t>Inset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ALMA 850 um + B-field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3" t="1656" r="16400" b="14299"/>
          <a:stretch/>
        </p:blipFill>
        <p:spPr>
          <a:xfrm>
            <a:off x="3437367" y="2142187"/>
            <a:ext cx="1499247" cy="1571625"/>
          </a:xfrm>
          <a:prstGeom prst="ellipse">
            <a:avLst/>
          </a:prstGeom>
        </p:spPr>
      </p:pic>
      <p:pic>
        <p:nvPicPr>
          <p:cNvPr id="26" name="Picture 25" descr="ser8_pol_ALMA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1" t="7995" r="18283" b="20782"/>
          <a:stretch/>
        </p:blipFill>
        <p:spPr>
          <a:xfrm>
            <a:off x="5211540" y="4510567"/>
            <a:ext cx="1381301" cy="1256680"/>
          </a:xfrm>
          <a:prstGeom prst="ellipse">
            <a:avLst/>
          </a:prstGeom>
        </p:spPr>
      </p:pic>
      <p:sp>
        <p:nvSpPr>
          <p:cNvPr id="27" name="Donut 26"/>
          <p:cNvSpPr>
            <a:spLocks noChangeAspect="1"/>
          </p:cNvSpPr>
          <p:nvPr/>
        </p:nvSpPr>
        <p:spPr>
          <a:xfrm>
            <a:off x="4845214" y="4039450"/>
            <a:ext cx="2065544" cy="2068511"/>
          </a:xfrm>
          <a:prstGeom prst="donut">
            <a:avLst>
              <a:gd name="adj" fmla="val 3712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7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ALMA polarization data – </a:t>
            </a:r>
            <a:r>
              <a:rPr lang="en-US" dirty="0" err="1" smtClean="0"/>
              <a:t>Ser-emb</a:t>
            </a:r>
            <a:r>
              <a:rPr lang="en-US" dirty="0" smtClean="0"/>
              <a:t> 8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09821" y="5452935"/>
            <a:ext cx="973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b="1" dirty="0" smtClean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500 </a:t>
            </a:r>
            <a:r>
              <a:rPr lang="en-US" b="1" dirty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AU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" b="11068"/>
          <a:stretch/>
        </p:blipFill>
        <p:spPr>
          <a:xfrm>
            <a:off x="3091154" y="943972"/>
            <a:ext cx="6005536" cy="4978449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 rot="21037113">
            <a:off x="1483029" y="5484506"/>
            <a:ext cx="325995" cy="21733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6285498" y="2142393"/>
            <a:ext cx="2691155" cy="1094154"/>
          </a:xfrm>
          <a:prstGeom prst="straightConnector1">
            <a:avLst/>
          </a:prstGeom>
          <a:ln w="3810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049666" y="3599877"/>
            <a:ext cx="2415046" cy="985798"/>
          </a:xfrm>
          <a:prstGeom prst="straightConnector1">
            <a:avLst/>
          </a:prstGeom>
          <a:ln w="3810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588631" y="1089171"/>
            <a:ext cx="1313795" cy="0"/>
          </a:xfrm>
          <a:prstGeom prst="straightConnector1">
            <a:avLst/>
          </a:prstGeom>
          <a:ln w="3810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3412" y="1089171"/>
            <a:ext cx="1381377" cy="6329"/>
          </a:xfrm>
          <a:prstGeom prst="straightConnector1">
            <a:avLst/>
          </a:prstGeom>
          <a:ln w="3810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-92772" y="1017528"/>
            <a:ext cx="3166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latin typeface="Gill Sans MT"/>
                <a:cs typeface="Gill Sans MT"/>
              </a:rPr>
              <a:t>outflows</a:t>
            </a:r>
            <a:endParaRPr lang="en-US" sz="2000" dirty="0">
              <a:latin typeface="Gill Sans MT"/>
              <a:cs typeface="Gill Sans M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07293" y="1661212"/>
            <a:ext cx="536119" cy="4571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-86198" y="1643401"/>
            <a:ext cx="3166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latin typeface="Gill Sans MT"/>
                <a:cs typeface="Gill Sans MT"/>
              </a:rPr>
              <a:t>magnetic fields</a:t>
            </a:r>
            <a:endParaRPr lang="en-US" sz="2000" dirty="0">
              <a:latin typeface="Gill Sans MT"/>
              <a:cs typeface="Gill Sans MT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405296" y="2268034"/>
            <a:ext cx="2147455" cy="219364"/>
          </a:xfrm>
          <a:custGeom>
            <a:avLst/>
            <a:gdLst>
              <a:gd name="connsiteX0" fmla="*/ 0 w 2147455"/>
              <a:gd name="connsiteY0" fmla="*/ 0 h 340479"/>
              <a:gd name="connsiteX1" fmla="*/ 542637 w 2147455"/>
              <a:gd name="connsiteY1" fmla="*/ 334818 h 340479"/>
              <a:gd name="connsiteX2" fmla="*/ 1270000 w 2147455"/>
              <a:gd name="connsiteY2" fmla="*/ 196273 h 340479"/>
              <a:gd name="connsiteX3" fmla="*/ 1477818 w 2147455"/>
              <a:gd name="connsiteY3" fmla="*/ 11545 h 340479"/>
              <a:gd name="connsiteX4" fmla="*/ 1824182 w 2147455"/>
              <a:gd name="connsiteY4" fmla="*/ 80818 h 340479"/>
              <a:gd name="connsiteX5" fmla="*/ 2147455 w 2147455"/>
              <a:gd name="connsiteY5" fmla="*/ 127000 h 340479"/>
              <a:gd name="connsiteX6" fmla="*/ 2147455 w 2147455"/>
              <a:gd name="connsiteY6" fmla="*/ 127000 h 34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7455" h="340479">
                <a:moveTo>
                  <a:pt x="0" y="0"/>
                </a:moveTo>
                <a:cubicBezTo>
                  <a:pt x="165485" y="151053"/>
                  <a:pt x="330970" y="302106"/>
                  <a:pt x="542637" y="334818"/>
                </a:cubicBezTo>
                <a:cubicBezTo>
                  <a:pt x="754304" y="367530"/>
                  <a:pt x="1114136" y="250152"/>
                  <a:pt x="1270000" y="196273"/>
                </a:cubicBezTo>
                <a:cubicBezTo>
                  <a:pt x="1425864" y="142394"/>
                  <a:pt x="1385454" y="30787"/>
                  <a:pt x="1477818" y="11545"/>
                </a:cubicBezTo>
                <a:cubicBezTo>
                  <a:pt x="1570182" y="-7697"/>
                  <a:pt x="1712576" y="61576"/>
                  <a:pt x="1824182" y="80818"/>
                </a:cubicBezTo>
                <a:cubicBezTo>
                  <a:pt x="1935788" y="100060"/>
                  <a:pt x="2147455" y="127000"/>
                  <a:pt x="2147455" y="127000"/>
                </a:cubicBezTo>
                <a:lnTo>
                  <a:pt x="2147455" y="127000"/>
                </a:lnTo>
              </a:path>
            </a:pathLst>
          </a:cu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-48808" y="2392915"/>
            <a:ext cx="3166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latin typeface="Gill Sans MT"/>
                <a:cs typeface="Gill Sans MT"/>
              </a:rPr>
              <a:t>850 micron dust emission</a:t>
            </a:r>
            <a:endParaRPr lang="en-US" sz="2000" dirty="0">
              <a:latin typeface="Gill Sans MT"/>
              <a:cs typeface="Gill Sans M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1456" y="3061417"/>
            <a:ext cx="2640970" cy="400110"/>
          </a:xfrm>
          <a:prstGeom prst="rect">
            <a:avLst/>
          </a:prstGeom>
          <a:gradFill flip="none" rotWithShape="1">
            <a:gsLst>
              <a:gs pos="100000">
                <a:schemeClr val="tx1"/>
              </a:gs>
              <a:gs pos="0">
                <a:srgbClr val="FFFFFF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rgbClr val="FFFFFF"/>
                    </a:gs>
                  </a:gsLst>
                  <a:lin ang="0" scaled="1"/>
                  <a:tileRect/>
                </a:gradFill>
                <a:latin typeface="Gill Sans MT"/>
                <a:cs typeface="Gill Sans MT"/>
              </a:rPr>
              <a:t>polarized dust emission</a:t>
            </a:r>
            <a:endParaRPr lang="en-US" sz="2000" dirty="0">
              <a:gradFill flip="none" rotWithShape="1">
                <a:gsLst>
                  <a:gs pos="0">
                    <a:schemeClr val="tx1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atin typeface="Gill Sans MT"/>
              <a:cs typeface="Gill Sans M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1771" y="3665124"/>
            <a:ext cx="182880" cy="182880"/>
          </a:xfrm>
          <a:prstGeom prst="rect">
            <a:avLst/>
          </a:prstGeom>
          <a:solidFill>
            <a:srgbClr val="3366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1103361" y="3651968"/>
            <a:ext cx="212970" cy="212970"/>
          </a:xfrm>
          <a:prstGeom prst="ellipse">
            <a:avLst/>
          </a:prstGeom>
          <a:solidFill>
            <a:srgbClr val="3366FF"/>
          </a:solidFill>
          <a:ln w="19050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181892" y="3524338"/>
            <a:ext cx="1391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latin typeface="Gill Sans MT"/>
                <a:cs typeface="Gill Sans MT"/>
              </a:rPr>
              <a:t>sources</a:t>
            </a:r>
            <a:endParaRPr lang="en-US" sz="2000" dirty="0">
              <a:latin typeface="Gill Sans MT"/>
              <a:cs typeface="Gill Sans M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24929" y="1089171"/>
            <a:ext cx="19572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Gill Sans MT"/>
                <a:cs typeface="Gill Sans MT"/>
              </a:rPr>
              <a:t>Magnetized accretion flow?</a:t>
            </a:r>
            <a:endParaRPr lang="en-US" dirty="0">
              <a:latin typeface="Gill Sans MT"/>
              <a:cs typeface="Gill Sans M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5345545" y="1417638"/>
            <a:ext cx="939953" cy="464272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headEnd type="triangle" w="lg" len="lg"/>
            <a:tailEnd type="none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5771094" y="5897636"/>
            <a:ext cx="2780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prep.; </a:t>
            </a:r>
            <a:r>
              <a:rPr lang="en-US" sz="1500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see poster</a:t>
            </a:r>
          </a:p>
        </p:txBody>
      </p:sp>
    </p:spTree>
    <p:extLst>
      <p:ext uri="{BB962C8B-B14F-4D97-AF65-F5344CB8AC3E}">
        <p14:creationId xmlns:p14="http://schemas.microsoft.com/office/powerpoint/2010/main" val="100743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8986" y="2563926"/>
            <a:ext cx="6509657" cy="1055575"/>
          </a:xfrm>
        </p:spPr>
        <p:txBody>
          <a:bodyPr/>
          <a:lstStyle/>
          <a:p>
            <a:pPr algn="ctr"/>
            <a:r>
              <a:rPr lang="en-US" dirty="0" smtClean="0"/>
              <a:t>Simulations</a:t>
            </a:r>
            <a:endParaRPr lang="en-US" sz="2500" b="0" dirty="0"/>
          </a:p>
        </p:txBody>
      </p:sp>
    </p:spTree>
    <p:extLst>
      <p:ext uri="{BB962C8B-B14F-4D97-AF65-F5344CB8AC3E}">
        <p14:creationId xmlns:p14="http://schemas.microsoft.com/office/powerpoint/2010/main" val="1144718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oler_sim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8" b="8208"/>
          <a:stretch/>
        </p:blipFill>
        <p:spPr>
          <a:xfrm>
            <a:off x="0" y="0"/>
            <a:ext cx="6553132" cy="6073861"/>
          </a:xfrm>
          <a:prstGeom prst="rect">
            <a:avLst/>
          </a:prstGeom>
        </p:spPr>
      </p:pic>
      <p:pic>
        <p:nvPicPr>
          <p:cNvPr id="12" name="Picture 11" descr="chen_sim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1" t="17633" b="28404"/>
          <a:stretch/>
        </p:blipFill>
        <p:spPr>
          <a:xfrm>
            <a:off x="5937703" y="5100272"/>
            <a:ext cx="1723097" cy="973589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6200000">
            <a:off x="7552677" y="-650569"/>
            <a:ext cx="369332" cy="1791970"/>
            <a:chOff x="111017" y="2349500"/>
            <a:chExt cx="390836" cy="4290631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443962" y="2349500"/>
              <a:ext cx="1" cy="3746500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headEnd type="triangle" w="lg" len="med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 rot="5400000">
              <a:off x="-1259839" y="4878439"/>
              <a:ext cx="3132548" cy="390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b="1" dirty="0" smtClean="0">
                  <a:solidFill>
                    <a:srgbClr val="000000"/>
                  </a:solidFill>
                  <a:latin typeface="Gill Sans MT"/>
                  <a:ea typeface="ＭＳ Ｐゴシック"/>
                  <a:cs typeface="Gill Sans MT"/>
                </a:rPr>
                <a:t>1 pc</a:t>
              </a:r>
              <a:endParaRPr lang="en-US" b="1" dirty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942018" y="5767116"/>
            <a:ext cx="206647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chemeClr val="bg1"/>
                </a:solidFill>
                <a:latin typeface="Gill Sans MT"/>
                <a:ea typeface="ＭＳ Ｐゴシック"/>
                <a:cs typeface="Gill Sans MT"/>
              </a:rPr>
              <a:t>Chen &amp; </a:t>
            </a:r>
            <a:r>
              <a:rPr lang="en-US" sz="1500" dirty="0" err="1" smtClean="0">
                <a:solidFill>
                  <a:schemeClr val="bg1"/>
                </a:solidFill>
                <a:latin typeface="Gill Sans MT"/>
                <a:ea typeface="ＭＳ Ｐゴシック"/>
                <a:cs typeface="Gill Sans MT"/>
              </a:rPr>
              <a:t>Ost</a:t>
            </a:r>
            <a:r>
              <a:rPr lang="en-US" sz="1500" dirty="0" smtClean="0">
                <a:solidFill>
                  <a:schemeClr val="bg1"/>
                </a:solidFill>
                <a:latin typeface="Gill Sans MT"/>
                <a:ea typeface="ＭＳ Ｐゴシック"/>
                <a:cs typeface="Gill Sans MT"/>
              </a:rPr>
              <a:t>. 2014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40970" y="5635980"/>
            <a:ext cx="118835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Soler+2013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6104190" y="664651"/>
            <a:ext cx="302515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rgbClr val="990033"/>
                </a:solidFill>
                <a:latin typeface="Gill Sans MT" pitchFamily="34" charset="0"/>
                <a:ea typeface="ＭＳ Ｐゴシック" pitchFamily="48" charset="-128"/>
                <a:cs typeface="GillSan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 Sans MT" pitchFamily="34" charset="0"/>
                <a:ea typeface="ＭＳ Ｐゴシック" pitchFamily="48" charset="-128"/>
                <a:cs typeface="GillSans" pitchFamily="48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 Sans MT" pitchFamily="34" charset="0"/>
                <a:ea typeface="ＭＳ Ｐゴシック" pitchFamily="48" charset="-128"/>
                <a:cs typeface="GillSans" pitchFamily="48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 Sans MT" pitchFamily="34" charset="0"/>
                <a:ea typeface="ＭＳ Ｐゴシック" pitchFamily="48" charset="-128"/>
                <a:cs typeface="GillSans" pitchFamily="48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990033"/>
                </a:solidFill>
                <a:latin typeface="Gill Sans MT" pitchFamily="34" charset="0"/>
                <a:ea typeface="ＭＳ Ｐゴシック" pitchFamily="48" charset="-128"/>
                <a:cs typeface="GillSans" pitchFamily="48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33"/>
                </a:solidFill>
                <a:latin typeface="Gadget" pitchFamily="48" charset="0"/>
                <a:ea typeface="ＭＳ Ｐゴシック" pitchFamily="48" charset="-128"/>
              </a:defRPr>
            </a:lvl9pPr>
          </a:lstStyle>
          <a:p>
            <a:pPr algn="ctr"/>
            <a:r>
              <a:rPr lang="en-US" dirty="0" smtClean="0"/>
              <a:t>Simulations &amp; observations </a:t>
            </a:r>
            <a:endParaRPr lang="en-US" dirty="0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336980" y="4975859"/>
            <a:ext cx="129122" cy="124413"/>
            <a:chOff x="2567207" y="1202140"/>
            <a:chExt cx="4248164" cy="4093239"/>
          </a:xfrm>
        </p:grpSpPr>
        <p:pic>
          <p:nvPicPr>
            <p:cNvPr id="19" name="Picture 18" descr="SerEmb8_vectors.pdf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49" t="2387" r="4693" b="11567"/>
            <a:stretch/>
          </p:blipFill>
          <p:spPr>
            <a:xfrm>
              <a:off x="2567207" y="1202140"/>
              <a:ext cx="4248164" cy="409323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" name="TextBox 19"/>
            <p:cNvSpPr txBox="1"/>
            <p:nvPr/>
          </p:nvSpPr>
          <p:spPr>
            <a:xfrm>
              <a:off x="2567208" y="1202140"/>
              <a:ext cx="317501" cy="2449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endParaRPr lang="en-US" sz="2000" dirty="0" smtClean="0">
                <a:solidFill>
                  <a:srgbClr val="000099"/>
                </a:solidFill>
                <a:latin typeface="Gill Sans MT" pitchFamily="34" charset="0"/>
                <a:cs typeface="Gill Sans" pitchFamily="17" charset="0"/>
              </a:endParaRPr>
            </a:p>
          </p:txBody>
        </p:sp>
      </p:grpSp>
      <p:pic>
        <p:nvPicPr>
          <p:cNvPr id="21" name="Picture 20" descr="SerEmb8_cont.png"/>
          <p:cNvPicPr>
            <a:picLocks noChangeAspect="1"/>
          </p:cNvPicPr>
          <p:nvPr/>
        </p:nvPicPr>
        <p:blipFill rotWithShape="1">
          <a:blip r:embed="rId5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3" t="28974" r="7143" b="34963"/>
          <a:stretch/>
        </p:blipFill>
        <p:spPr>
          <a:xfrm flipV="1">
            <a:off x="7418297" y="4909433"/>
            <a:ext cx="45719" cy="45719"/>
          </a:xfrm>
          <a:prstGeom prst="ellipse">
            <a:avLst/>
          </a:prstGeom>
        </p:spPr>
      </p:pic>
      <p:pic>
        <p:nvPicPr>
          <p:cNvPr id="22" name="Picture 21" descr="SerEmb8N_cont.png"/>
          <p:cNvPicPr>
            <a:picLocks noChangeAspect="1"/>
          </p:cNvPicPr>
          <p:nvPr/>
        </p:nvPicPr>
        <p:blipFill rotWithShape="1">
          <a:blip r:embed="rId6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9" t="28887" r="8325" b="37994"/>
          <a:stretch/>
        </p:blipFill>
        <p:spPr>
          <a:xfrm flipV="1">
            <a:off x="7368204" y="4854771"/>
            <a:ext cx="49083" cy="45719"/>
          </a:xfrm>
          <a:prstGeom prst="round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993190" y="3234549"/>
            <a:ext cx="21857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Gill Sans MT"/>
                <a:cs typeface="Gill Sans MT"/>
              </a:rPr>
              <a:t>CARMA and ALMA!  </a:t>
            </a:r>
          </a:p>
          <a:p>
            <a:pPr algn="ctr"/>
            <a:r>
              <a:rPr lang="en-US" dirty="0" smtClean="0">
                <a:latin typeface="Gill Sans MT"/>
                <a:cs typeface="Gill Sans MT"/>
              </a:rPr>
              <a:t>So tiny! </a:t>
            </a:r>
            <a:endParaRPr lang="en-US" dirty="0">
              <a:latin typeface="Gill Sans MT"/>
              <a:cs typeface="Gill Sans M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7466102" y="3891936"/>
            <a:ext cx="619965" cy="962835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headEnd type="triangle" w="lg" len="lg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6501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58" y="110285"/>
            <a:ext cx="8229600" cy="1143000"/>
          </a:xfrm>
        </p:spPr>
        <p:txBody>
          <a:bodyPr/>
          <a:lstStyle/>
          <a:p>
            <a:r>
              <a:rPr lang="en-US" dirty="0" smtClean="0"/>
              <a:t>AREPO: the next generation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06839" y="5751110"/>
            <a:ext cx="52923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Philip </a:t>
            </a:r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Mocz</a:t>
            </a:r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, </a:t>
            </a:r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Blakesley</a:t>
            </a:r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 Burkhart, &amp; the </a:t>
            </a:r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Hernquist</a:t>
            </a:r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 group (in prep.)</a:t>
            </a:r>
          </a:p>
        </p:txBody>
      </p:sp>
      <p:pic>
        <p:nvPicPr>
          <p:cNvPr id="3" name="Picture 2" descr="mocz_sim_slic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4" t="5446" r="18387" b="9041"/>
          <a:stretch/>
        </p:blipFill>
        <p:spPr>
          <a:xfrm>
            <a:off x="2046943" y="730759"/>
            <a:ext cx="5051144" cy="5057588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4437529" y="5369790"/>
            <a:ext cx="2569272" cy="1"/>
          </a:xfrm>
          <a:prstGeom prst="straightConnector1">
            <a:avLst/>
          </a:prstGeom>
          <a:ln w="19050" cmpd="sng">
            <a:solidFill>
              <a:schemeClr val="bg1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96651" y="5369791"/>
            <a:ext cx="9039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 smtClean="0">
                <a:solidFill>
                  <a:schemeClr val="bg1"/>
                </a:solidFill>
                <a:latin typeface="Gill Sans MT"/>
                <a:ea typeface="ＭＳ Ｐゴシック"/>
                <a:cs typeface="Gill Sans MT"/>
              </a:rPr>
              <a:t>0.1 pc</a:t>
            </a:r>
            <a:endParaRPr lang="en-US" b="1" dirty="0">
              <a:solidFill>
                <a:schemeClr val="bg1"/>
              </a:solidFill>
              <a:latin typeface="Gill Sans MT"/>
              <a:ea typeface="ＭＳ Ｐゴシック"/>
              <a:cs typeface="Gill Sans M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46" y="1091702"/>
            <a:ext cx="1948621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solidFill>
                  <a:srgbClr val="FF00FF"/>
                </a:solidFill>
                <a:latin typeface="Gill Sans MT" pitchFamily="34" charset="0"/>
                <a:cs typeface="Gill Sans" pitchFamily="17" charset="0"/>
              </a:rPr>
              <a:t>Vectors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velocity</a:t>
            </a:r>
          </a:p>
          <a:p>
            <a:pPr algn="ctr" eaLnBrk="0" hangingPunct="0">
              <a:spcBef>
                <a:spcPct val="20000"/>
              </a:spcBef>
            </a:pPr>
            <a:endParaRPr lang="en-US" sz="1500" dirty="0" smtClean="0"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White line segments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B-field</a:t>
            </a:r>
          </a:p>
          <a:p>
            <a:pPr algn="ctr" eaLnBrk="0" hangingPunct="0">
              <a:spcBef>
                <a:spcPct val="20000"/>
              </a:spcBef>
            </a:pPr>
            <a:endParaRPr lang="en-US" sz="1500" dirty="0" smtClean="0"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err="1" smtClean="0">
                <a:solidFill>
                  <a:srgbClr val="FF6600"/>
                </a:solidFill>
                <a:latin typeface="Gill Sans MT" pitchFamily="34" charset="0"/>
                <a:cs typeface="Gill Sans" pitchFamily="17" charset="0"/>
              </a:rPr>
              <a:t>Colorscale</a:t>
            </a:r>
            <a:endParaRPr lang="en-US" sz="1500" dirty="0" smtClean="0">
              <a:solidFill>
                <a:srgbClr val="FF6600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500" dirty="0" smtClean="0">
                <a:latin typeface="Gill Sans MT" pitchFamily="34" charset="0"/>
                <a:cs typeface="Gill Sans" pitchFamily="17" charset="0"/>
              </a:rPr>
              <a:t>density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2186" y="949002"/>
            <a:ext cx="29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Star-forming core</a:t>
            </a:r>
            <a:endParaRPr lang="en-US" sz="20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96927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58" y="110285"/>
            <a:ext cx="8229600" cy="1143000"/>
          </a:xfrm>
        </p:spPr>
        <p:txBody>
          <a:bodyPr/>
          <a:lstStyle/>
          <a:p>
            <a:r>
              <a:rPr lang="en-US" dirty="0" smtClean="0"/>
              <a:t>AREPO: the next generation</a:t>
            </a:r>
            <a:endParaRPr lang="en-US" dirty="0"/>
          </a:p>
        </p:txBody>
      </p:sp>
      <p:pic>
        <p:nvPicPr>
          <p:cNvPr id="3" name="Picture 2" descr="mocz_sim_slic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4" t="5446" r="18387" b="9041"/>
          <a:stretch/>
        </p:blipFill>
        <p:spPr>
          <a:xfrm>
            <a:off x="3779079" y="745195"/>
            <a:ext cx="5178284" cy="5184890"/>
          </a:xfrm>
          <a:prstGeom prst="rect">
            <a:avLst/>
          </a:prstGeom>
        </p:spPr>
      </p:pic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635000" y="2404536"/>
            <a:ext cx="2774117" cy="2026910"/>
            <a:chOff x="2246995" y="1088574"/>
            <a:chExt cx="4815259" cy="3518271"/>
          </a:xfrm>
        </p:grpSpPr>
        <p:pic>
          <p:nvPicPr>
            <p:cNvPr id="12" name="Picture 11" descr="SerEmb8_vectors.pdf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2" t="-1" b="26040"/>
            <a:stretch/>
          </p:blipFill>
          <p:spPr>
            <a:xfrm>
              <a:off x="2246995" y="1088574"/>
              <a:ext cx="4815259" cy="351827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559014" y="1202140"/>
              <a:ext cx="317501" cy="2449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endParaRPr lang="en-US" sz="2000" dirty="0" smtClean="0">
                <a:solidFill>
                  <a:srgbClr val="000099"/>
                </a:solidFill>
                <a:latin typeface="Gill Sans MT" pitchFamily="34" charset="0"/>
                <a:cs typeface="Gill Sans" pitchFamily="17" charset="0"/>
              </a:endParaRPr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>
            <a:off x="836257" y="5571508"/>
            <a:ext cx="2569272" cy="1"/>
          </a:xfrm>
          <a:prstGeom prst="straightConnector1">
            <a:avLst/>
          </a:prstGeom>
          <a:ln w="19050" cmpd="sng">
            <a:solidFill>
              <a:schemeClr val="tx1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695379" y="5571509"/>
            <a:ext cx="9039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 smtClean="0">
                <a:latin typeface="Gill Sans MT"/>
                <a:ea typeface="ＭＳ Ｐゴシック"/>
                <a:cs typeface="Gill Sans MT"/>
              </a:rPr>
              <a:t>0.1 pc</a:t>
            </a:r>
            <a:endParaRPr lang="en-US" b="1" dirty="0">
              <a:latin typeface="Gill Sans MT"/>
              <a:ea typeface="ＭＳ Ｐゴシック"/>
              <a:cs typeface="Gill Sans M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3426" y="5912692"/>
            <a:ext cx="52905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Philip </a:t>
            </a:r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Mocz</a:t>
            </a:r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, </a:t>
            </a:r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Blakesley</a:t>
            </a:r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 Burkhart, &amp; the </a:t>
            </a:r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Hernquist</a:t>
            </a:r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 group (in prep.)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304" y="4497362"/>
            <a:ext cx="253116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Hull+2014</a:t>
            </a:r>
          </a:p>
        </p:txBody>
      </p:sp>
    </p:spTree>
    <p:extLst>
      <p:ext uri="{BB962C8B-B14F-4D97-AF65-F5344CB8AC3E}">
        <p14:creationId xmlns:p14="http://schemas.microsoft.com/office/powerpoint/2010/main" val="87321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>
            <a:grpSpLocks noChangeAspect="1"/>
          </p:cNvGrpSpPr>
          <p:nvPr/>
        </p:nvGrpSpPr>
        <p:grpSpPr>
          <a:xfrm rot="184496">
            <a:off x="-2538091" y="688447"/>
            <a:ext cx="6886330" cy="5031501"/>
            <a:chOff x="2246995" y="1088574"/>
            <a:chExt cx="4815259" cy="3518271"/>
          </a:xfrm>
        </p:grpSpPr>
        <p:pic>
          <p:nvPicPr>
            <p:cNvPr id="12" name="Picture 11" descr="SerEmb8_vectors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2" t="-1" b="26040"/>
            <a:stretch/>
          </p:blipFill>
          <p:spPr>
            <a:xfrm rot="21415504">
              <a:off x="2246995" y="1088574"/>
              <a:ext cx="4815259" cy="351827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450323" y="1322521"/>
              <a:ext cx="317502" cy="2449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endParaRPr lang="en-US" sz="2000" dirty="0" smtClean="0">
                <a:solidFill>
                  <a:srgbClr val="000099"/>
                </a:solidFill>
                <a:latin typeface="Gill Sans MT" pitchFamily="34" charset="0"/>
                <a:cs typeface="Gill Sans" pitchFamily="17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58" y="110285"/>
            <a:ext cx="8229600" cy="1143000"/>
          </a:xfrm>
        </p:spPr>
        <p:txBody>
          <a:bodyPr/>
          <a:lstStyle/>
          <a:p>
            <a:r>
              <a:rPr lang="en-US" dirty="0" smtClean="0"/>
              <a:t>AREPO: the next generation</a:t>
            </a:r>
            <a:endParaRPr lang="en-US" dirty="0"/>
          </a:p>
        </p:txBody>
      </p:sp>
      <p:pic>
        <p:nvPicPr>
          <p:cNvPr id="4" name="Picture 3" descr="mocz_sim_slice_zoom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290" y="763513"/>
            <a:ext cx="5259666" cy="522528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Straight Arrow Connector 14"/>
          <p:cNvCxnSpPr/>
          <p:nvPr/>
        </p:nvCxnSpPr>
        <p:spPr>
          <a:xfrm>
            <a:off x="2286000" y="5761909"/>
            <a:ext cx="1327211" cy="2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42519" y="5743103"/>
            <a:ext cx="1308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2000 AU</a:t>
            </a:r>
            <a:endParaRPr lang="en-US" b="1" dirty="0">
              <a:solidFill>
                <a:srgbClr val="000000"/>
              </a:solidFill>
              <a:latin typeface="Gill Sans MT"/>
              <a:ea typeface="ＭＳ Ｐゴシック"/>
              <a:cs typeface="Gill Sans M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58291" y="5937274"/>
            <a:ext cx="54020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Philip </a:t>
            </a:r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Mocz</a:t>
            </a:r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, </a:t>
            </a:r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Blakesley</a:t>
            </a:r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 Burkhart, &amp; the </a:t>
            </a:r>
            <a:r>
              <a:rPr lang="en-US" sz="1500" dirty="0" err="1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Hernquist</a:t>
            </a:r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 group (in prep.)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821" y="5423233"/>
            <a:ext cx="2531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Hull+2014</a:t>
            </a:r>
          </a:p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</a:t>
            </a:r>
          </a:p>
        </p:txBody>
      </p:sp>
      <p:pic>
        <p:nvPicPr>
          <p:cNvPr id="18" name="Picture 17" descr="ser8_pol_ALMA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1" t="7995" r="18283" b="20782"/>
          <a:stretch/>
        </p:blipFill>
        <p:spPr>
          <a:xfrm>
            <a:off x="1348066" y="4126449"/>
            <a:ext cx="1381301" cy="12566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1497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mocz_sim_slice_zoom.pdf"/>
          <p:cNvPicPr>
            <a:picLocks noChangeAspect="1"/>
          </p:cNvPicPr>
          <p:nvPr/>
        </p:nvPicPr>
        <p:blipFill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290" y="730255"/>
            <a:ext cx="5259666" cy="52252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(1/2)</a:t>
            </a:r>
            <a:endParaRPr lang="en-US" dirty="0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-277170" y="1232108"/>
            <a:ext cx="4965744" cy="3908692"/>
            <a:chOff x="2559014" y="1202140"/>
            <a:chExt cx="4260029" cy="3353202"/>
          </a:xfrm>
        </p:grpSpPr>
        <p:pic>
          <p:nvPicPr>
            <p:cNvPr id="11" name="Picture 10" descr="SerEmb8_vectors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38" t="2387" r="4623" b="27123"/>
            <a:stretch/>
          </p:blipFill>
          <p:spPr>
            <a:xfrm>
              <a:off x="3040079" y="1202140"/>
              <a:ext cx="3778964" cy="3353202"/>
            </a:xfrm>
            <a:prstGeom prst="rect">
              <a:avLst/>
            </a:prstGeom>
            <a:ln w="9525" cmpd="sng">
              <a:solidFill>
                <a:schemeClr val="tx1"/>
              </a:solidFill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2559014" y="1202140"/>
              <a:ext cx="317501" cy="34324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endParaRPr lang="en-US" sz="2000" dirty="0" smtClean="0">
                <a:solidFill>
                  <a:srgbClr val="000099"/>
                </a:solidFill>
                <a:latin typeface="Gill Sans MT" pitchFamily="34" charset="0"/>
                <a:cs typeface="Gill Sans" pitchFamily="17" charset="0"/>
              </a:endParaRPr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>
          <a:xfrm>
            <a:off x="4807214" y="969554"/>
            <a:ext cx="4336786" cy="43975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Gill Sans MT"/>
                <a:ea typeface="+mj-ea"/>
                <a:cs typeface="+mj-cs"/>
              </a:defRPr>
            </a:lvl1pPr>
          </a:lstStyle>
          <a:p>
            <a:pPr marL="457200" indent="-457200">
              <a:buAutoNum type="arabicParenBoth"/>
            </a:pPr>
            <a:endParaRPr lang="en-US" sz="2200" dirty="0">
              <a:solidFill>
                <a:schemeClr val="tx1"/>
              </a:solidFill>
            </a:endParaRPr>
          </a:p>
          <a:p>
            <a:pPr marL="457200" indent="-457200">
              <a:buAutoNum type="arabicParenBoth"/>
            </a:pPr>
            <a:r>
              <a:rPr lang="en-US" sz="2200" dirty="0">
                <a:solidFill>
                  <a:schemeClr val="tx1"/>
                </a:solidFill>
              </a:rPr>
              <a:t>Striking similarity between ALMA data and AREPO simulation</a:t>
            </a:r>
          </a:p>
          <a:p>
            <a:endParaRPr lang="en-US" sz="2200" dirty="0" smtClean="0">
              <a:solidFill>
                <a:schemeClr val="tx1"/>
              </a:solidFill>
            </a:endParaRPr>
          </a:p>
          <a:p>
            <a:pPr marL="457200" indent="-457200">
              <a:buAutoNum type="arabicParenBoth"/>
            </a:pPr>
            <a:r>
              <a:rPr lang="en-US" sz="2200" dirty="0" smtClean="0">
                <a:solidFill>
                  <a:schemeClr val="tx1"/>
                </a:solidFill>
              </a:rPr>
              <a:t>B-fields &amp; filaments are aligned (parallel)</a:t>
            </a:r>
            <a:endParaRPr lang="en-US" sz="2200" dirty="0">
              <a:solidFill>
                <a:schemeClr val="tx1"/>
              </a:solidFill>
            </a:endParaRPr>
          </a:p>
          <a:p>
            <a:pPr marL="457200" indent="-457200">
              <a:buAutoNum type="arabicParenBoth"/>
            </a:pPr>
            <a:endParaRPr lang="en-US" sz="2200" dirty="0">
              <a:solidFill>
                <a:schemeClr val="tx1"/>
              </a:solidFill>
            </a:endParaRPr>
          </a:p>
          <a:p>
            <a:pPr marL="457200" indent="-457200">
              <a:buAutoNum type="arabicParenBoth"/>
            </a:pPr>
            <a:r>
              <a:rPr lang="en-US" sz="2200" dirty="0" smtClean="0">
                <a:solidFill>
                  <a:schemeClr val="tx1"/>
                </a:solidFill>
              </a:rPr>
              <a:t>Seeing first evidence for magnetized accretion flows onto </a:t>
            </a:r>
            <a:r>
              <a:rPr lang="en-US" sz="2200" dirty="0" err="1" smtClean="0">
                <a:solidFill>
                  <a:schemeClr val="tx1"/>
                </a:solidFill>
              </a:rPr>
              <a:t>protostars</a:t>
            </a:r>
            <a:r>
              <a:rPr lang="en-US" sz="2200" dirty="0" smtClean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962335" y="4658550"/>
            <a:ext cx="3724465" cy="699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Gill Sans MT"/>
                <a:ea typeface="+mj-ea"/>
                <a:cs typeface="+mj-cs"/>
              </a:defRPr>
            </a:lvl1pPr>
          </a:lstStyle>
          <a:p>
            <a:endParaRPr lang="en-US" sz="2500" dirty="0">
              <a:solidFill>
                <a:schemeClr val="tx1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3" t="1656" r="16400" b="14299"/>
          <a:stretch/>
        </p:blipFill>
        <p:spPr>
          <a:xfrm>
            <a:off x="1017686" y="2114115"/>
            <a:ext cx="1301350" cy="1364174"/>
          </a:xfrm>
          <a:prstGeom prst="ellipse">
            <a:avLst/>
          </a:prstGeom>
        </p:spPr>
      </p:pic>
      <p:pic>
        <p:nvPicPr>
          <p:cNvPr id="23" name="Picture 22" descr="ser8_pol_ALMA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1" t="7995" r="18283" b="20782"/>
          <a:stretch/>
        </p:blipFill>
        <p:spPr>
          <a:xfrm>
            <a:off x="2488621" y="3911694"/>
            <a:ext cx="1198972" cy="1090801"/>
          </a:xfrm>
          <a:prstGeom prst="ellipse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H="1">
            <a:off x="3300010" y="3916947"/>
            <a:ext cx="857569" cy="482051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165684" y="4589499"/>
            <a:ext cx="805943" cy="450396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821361" y="2312737"/>
            <a:ext cx="1306850" cy="439821"/>
          </a:xfrm>
          <a:prstGeom prst="straightConnector1">
            <a:avLst/>
          </a:prstGeom>
          <a:ln w="1905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17096" y="2851486"/>
            <a:ext cx="1148442" cy="397037"/>
          </a:xfrm>
          <a:prstGeom prst="straightConnector1">
            <a:avLst/>
          </a:prstGeom>
          <a:ln w="1905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993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8986" y="2563926"/>
            <a:ext cx="6509657" cy="1055575"/>
          </a:xfrm>
        </p:spPr>
        <p:txBody>
          <a:bodyPr/>
          <a:lstStyle/>
          <a:p>
            <a:pPr algn="ctr"/>
            <a:r>
              <a:rPr lang="en-US" dirty="0" smtClean="0"/>
              <a:t>Scattering?</a:t>
            </a:r>
            <a:endParaRPr lang="en-US" sz="2500" b="0" dirty="0"/>
          </a:p>
        </p:txBody>
      </p:sp>
    </p:spTree>
    <p:extLst>
      <p:ext uri="{BB962C8B-B14F-4D97-AF65-F5344CB8AC3E}">
        <p14:creationId xmlns:p14="http://schemas.microsoft.com/office/powerpoint/2010/main" val="819776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yang_scatter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33450" y="727415"/>
            <a:ext cx="4329640" cy="589726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174508" y="5645921"/>
            <a:ext cx="27191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prstClr val="black"/>
                </a:solidFill>
                <a:latin typeface="Gill Sans MT"/>
                <a:cs typeface="Gill Sans MT"/>
              </a:rPr>
              <a:t>Yang+2015</a:t>
            </a:r>
          </a:p>
          <a:p>
            <a:pPr algn="ctr"/>
            <a:r>
              <a:rPr lang="en-US" sz="1400" dirty="0" smtClean="0">
                <a:solidFill>
                  <a:prstClr val="black"/>
                </a:solidFill>
                <a:latin typeface="Gill Sans MT"/>
                <a:cs typeface="Gill Sans MT"/>
              </a:rPr>
              <a:t>See also </a:t>
            </a:r>
            <a:r>
              <a:rPr lang="en-US" sz="1400" dirty="0" err="1" smtClean="0">
                <a:solidFill>
                  <a:prstClr val="black"/>
                </a:solidFill>
                <a:latin typeface="Gill Sans MT"/>
                <a:cs typeface="Gill Sans MT"/>
              </a:rPr>
              <a:t>Kataoka</a:t>
            </a:r>
            <a:r>
              <a:rPr lang="en-US" sz="1400" dirty="0" smtClean="0">
                <a:solidFill>
                  <a:prstClr val="black"/>
                </a:solidFill>
                <a:latin typeface="Gill Sans MT"/>
                <a:cs typeface="Gill Sans MT"/>
              </a:rPr>
              <a:t> 2015a, 2015b</a:t>
            </a:r>
            <a:endParaRPr lang="en-US" sz="1400" dirty="0">
              <a:solidFill>
                <a:prstClr val="black"/>
              </a:solidFill>
              <a:latin typeface="Gill Sans MT"/>
              <a:cs typeface="Gill Sans M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23520" y="140958"/>
            <a:ext cx="8229600" cy="1143000"/>
          </a:xfrm>
        </p:spPr>
        <p:txBody>
          <a:bodyPr/>
          <a:lstStyle/>
          <a:p>
            <a:r>
              <a:rPr lang="en-US" dirty="0"/>
              <a:t>Polarization </a:t>
            </a:r>
            <a:r>
              <a:rPr lang="en-US" dirty="0" smtClean="0"/>
              <a:t>– mm-wave scattering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90501" y="680232"/>
            <a:ext cx="8819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F497D"/>
                </a:solidFill>
                <a:latin typeface="Gill Sans MT"/>
                <a:cs typeface="Gill Sans MT"/>
              </a:rPr>
              <a:t>High optical depth </a:t>
            </a:r>
            <a:r>
              <a:rPr lang="en-US" sz="2400" dirty="0" smtClean="0">
                <a:solidFill>
                  <a:srgbClr val="1F497D"/>
                </a:solidFill>
                <a:latin typeface="Gill Sans MT"/>
                <a:cs typeface="Gill Sans MT"/>
              </a:rPr>
              <a:t>and/or </a:t>
            </a:r>
            <a:r>
              <a:rPr lang="en-US" sz="2400" b="1" dirty="0" smtClean="0">
                <a:solidFill>
                  <a:srgbClr val="1F497D"/>
                </a:solidFill>
                <a:latin typeface="Gill Sans MT"/>
                <a:cs typeface="Gill Sans MT"/>
              </a:rPr>
              <a:t>grain growth</a:t>
            </a:r>
            <a:r>
              <a:rPr lang="en-US" sz="2400" dirty="0" smtClean="0">
                <a:solidFill>
                  <a:srgbClr val="1F497D"/>
                </a:solidFill>
                <a:latin typeface="Gill Sans MT"/>
                <a:cs typeface="Gill Sans MT"/>
              </a:rPr>
              <a:t> could lead to </a:t>
            </a:r>
          </a:p>
          <a:p>
            <a:pPr algn="ctr"/>
            <a:r>
              <a:rPr lang="en-US" sz="2400" dirty="0" smtClean="0">
                <a:solidFill>
                  <a:srgbClr val="1F497D"/>
                </a:solidFill>
                <a:latin typeface="Gill Sans MT"/>
                <a:cs typeface="Gill Sans MT"/>
              </a:rPr>
              <a:t>polarization from scattering instead of from dust-grain alignment</a:t>
            </a:r>
            <a:endParaRPr lang="en-US" sz="2400" dirty="0">
              <a:solidFill>
                <a:srgbClr val="1F497D"/>
              </a:solidFill>
              <a:latin typeface="Gill Sans MT"/>
              <a:cs typeface="Gill Sans M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20846" y="4898581"/>
            <a:ext cx="6522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292934"/>
                </a:solidFill>
                <a:latin typeface="Gill Sans MT"/>
                <a:cs typeface="Gill Sans MT"/>
              </a:rPr>
              <a:t>E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999934" y="4935935"/>
            <a:ext cx="17929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889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>
            <a:off x="5021172" y="5478349"/>
            <a:ext cx="982614" cy="0"/>
          </a:xfrm>
          <a:prstGeom prst="straightConnector1">
            <a:avLst/>
          </a:prstGeom>
          <a:ln w="19050" cmpd="sng">
            <a:solidFill>
              <a:schemeClr val="bg1"/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030367" y="5478349"/>
            <a:ext cx="973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b="1" dirty="0" smtClean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500 </a:t>
            </a:r>
            <a:r>
              <a:rPr lang="en-US" b="1" dirty="0">
                <a:solidFill>
                  <a:srgbClr val="FFFFFF"/>
                </a:solidFill>
                <a:latin typeface="Gill Sans MT"/>
                <a:ea typeface="ＭＳ Ｐゴシック"/>
                <a:cs typeface="Gill Sans MT"/>
              </a:rPr>
              <a:t>AU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3337947" y="3222324"/>
            <a:ext cx="1538983" cy="1259521"/>
          </a:xfrm>
          <a:prstGeom prst="straightConnector1">
            <a:avLst/>
          </a:prstGeom>
          <a:ln w="19050" cmpd="sng">
            <a:solidFill>
              <a:schemeClr val="bg1">
                <a:lumMod val="75000"/>
                <a:alpha val="63000"/>
              </a:scheme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672621" y="1244485"/>
            <a:ext cx="1410938" cy="1227463"/>
          </a:xfrm>
          <a:prstGeom prst="straightConnector1">
            <a:avLst/>
          </a:prstGeom>
          <a:ln w="19050" cmpd="sng">
            <a:solidFill>
              <a:schemeClr val="bg1">
                <a:lumMod val="75000"/>
                <a:alpha val="63000"/>
              </a:scheme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896838" y="5897636"/>
            <a:ext cx="18125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9101221" cy="1143000"/>
          </a:xfrm>
        </p:spPr>
        <p:txBody>
          <a:bodyPr/>
          <a:lstStyle/>
          <a:p>
            <a:r>
              <a:rPr lang="en-US" dirty="0"/>
              <a:t>ALMA polarization data – </a:t>
            </a:r>
            <a:r>
              <a:rPr lang="en-US" dirty="0" err="1"/>
              <a:t>Ser-emb</a:t>
            </a:r>
            <a:r>
              <a:rPr lang="en-US" dirty="0"/>
              <a:t> </a:t>
            </a:r>
            <a:r>
              <a:rPr lang="en-US" dirty="0" smtClean="0"/>
              <a:t>6 (FIR1)</a:t>
            </a:r>
            <a:endParaRPr lang="en-US" dirty="0"/>
          </a:p>
        </p:txBody>
      </p:sp>
      <p:pic>
        <p:nvPicPr>
          <p:cNvPr id="2" name="Picture 1" descr="Ser6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7" b="9494"/>
          <a:stretch/>
        </p:blipFill>
        <p:spPr>
          <a:xfrm>
            <a:off x="1898315" y="849875"/>
            <a:ext cx="5409987" cy="49978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7" t="2527" r="13012" b="13411"/>
          <a:stretch/>
        </p:blipFill>
        <p:spPr>
          <a:xfrm>
            <a:off x="3720757" y="2416432"/>
            <a:ext cx="2032000" cy="2065413"/>
          </a:xfrm>
          <a:prstGeom prst="ellipse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468926" y="5181307"/>
            <a:ext cx="142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2400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2000 AU</a:t>
            </a:r>
            <a:endParaRPr lang="en-US" sz="2400" b="1" dirty="0">
              <a:solidFill>
                <a:srgbClr val="000000"/>
              </a:solidFill>
              <a:latin typeface="Gill Sans MT"/>
              <a:ea typeface="ＭＳ Ｐゴシック"/>
              <a:cs typeface="Gill Sans MT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7569798" y="5642972"/>
            <a:ext cx="1141728" cy="3560"/>
          </a:xfrm>
          <a:prstGeom prst="straightConnector1">
            <a:avLst/>
          </a:prstGeom>
          <a:ln w="38100" cmpd="sng">
            <a:solidFill>
              <a:schemeClr val="tx1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-428625" y="2372860"/>
            <a:ext cx="2744367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b="1" dirty="0" smtClean="0">
                <a:solidFill>
                  <a:srgbClr val="000000"/>
                </a:solidFill>
                <a:latin typeface="Gill Sans MT" pitchFamily="34" charset="0"/>
                <a:cs typeface="Gill Sans" pitchFamily="17" charset="0"/>
              </a:rPr>
              <a:t>Background</a:t>
            </a:r>
            <a:endParaRPr lang="en-US" b="1" dirty="0">
              <a:solidFill>
                <a:srgbClr val="000000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dirty="0" smtClean="0">
                <a:solidFill>
                  <a:srgbClr val="000000"/>
                </a:solidFill>
                <a:latin typeface="Gill Sans MT" pitchFamily="34" charset="0"/>
                <a:cs typeface="Gill Sans" pitchFamily="17" charset="0"/>
              </a:rPr>
              <a:t>CARMA 1mm</a:t>
            </a:r>
            <a:endParaRPr lang="en-US" dirty="0">
              <a:solidFill>
                <a:srgbClr val="000000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endParaRPr lang="en-US" b="1" dirty="0">
              <a:solidFill>
                <a:srgbClr val="000000"/>
              </a:solidFill>
              <a:latin typeface="Gill Sans MT" pitchFamily="34" charset="0"/>
              <a:cs typeface="Gill Sans" pitchFamily="17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b="1" dirty="0">
                <a:solidFill>
                  <a:srgbClr val="000000"/>
                </a:solidFill>
                <a:latin typeface="Gill Sans MT" pitchFamily="34" charset="0"/>
                <a:cs typeface="Gill Sans" pitchFamily="17" charset="0"/>
              </a:rPr>
              <a:t>Inset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Gill Sans MT" pitchFamily="34" charset="0"/>
                <a:cs typeface="Gill Sans" pitchFamily="17" charset="0"/>
              </a:rPr>
              <a:t>ALMA 850 </a:t>
            </a:r>
            <a:r>
              <a:rPr lang="en-US" dirty="0" smtClean="0">
                <a:solidFill>
                  <a:srgbClr val="000000"/>
                </a:solidFill>
                <a:latin typeface="Gill Sans MT" pitchFamily="34" charset="0"/>
                <a:cs typeface="Gill Sans" pitchFamily="17" charset="0"/>
              </a:rPr>
              <a:t>um</a:t>
            </a:r>
            <a:endParaRPr lang="en-US" dirty="0">
              <a:solidFill>
                <a:srgbClr val="000000"/>
              </a:solidFill>
              <a:latin typeface="Gill Sans MT" pitchFamily="34" charset="0"/>
              <a:cs typeface="Gill Sans" pitchFamily="1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25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6" r="10987" b="11391"/>
          <a:stretch/>
        </p:blipFill>
        <p:spPr>
          <a:xfrm>
            <a:off x="2257436" y="805699"/>
            <a:ext cx="5405758" cy="513204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 rot="21037113">
            <a:off x="2436265" y="5503466"/>
            <a:ext cx="325995" cy="21733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75958" y="5897636"/>
            <a:ext cx="2780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prep.; </a:t>
            </a:r>
            <a:r>
              <a:rPr lang="en-US" sz="1500" b="1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see poster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9101221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ALMA polarization data – </a:t>
            </a:r>
            <a:r>
              <a:rPr lang="en-US" dirty="0" err="1">
                <a:solidFill>
                  <a:srgbClr val="000000"/>
                </a:solidFill>
              </a:rPr>
              <a:t>Ser-emb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6 (FIR1)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-200303" y="3949664"/>
            <a:ext cx="25646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 MT"/>
                <a:cs typeface="Gill Sans MT"/>
              </a:rPr>
              <a:t>High-velocity outflow (~100 km/s)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 MT"/>
                <a:cs typeface="Gill Sans MT"/>
              </a:rPr>
              <a:t>See </a:t>
            </a:r>
            <a:r>
              <a:rPr lang="en-US" dirty="0" smtClean="0">
                <a:solidFill>
                  <a:srgbClr val="000000"/>
                </a:solidFill>
                <a:latin typeface="Gill Sans MT"/>
                <a:cs typeface="Gill Sans MT"/>
                <a:hlinkClick r:id="rId3"/>
              </a:rPr>
              <a:t>Hull+2016</a:t>
            </a:r>
            <a:endParaRPr lang="en-US" dirty="0" smtClean="0">
              <a:solidFill>
                <a:srgbClr val="000000"/>
              </a:solidFill>
              <a:latin typeface="Gill Sans MT"/>
              <a:cs typeface="Gill Sans MT"/>
            </a:endParaRPr>
          </a:p>
          <a:p>
            <a:pPr algn="ctr"/>
            <a:r>
              <a:rPr lang="en-US" dirty="0" err="1" smtClean="0">
                <a:solidFill>
                  <a:srgbClr val="000000"/>
                </a:solidFill>
                <a:latin typeface="Gill Sans MT"/>
                <a:cs typeface="Gill Sans MT"/>
              </a:rPr>
              <a:t>ApJL</a:t>
            </a:r>
            <a:r>
              <a:rPr lang="en-US" dirty="0" smtClean="0">
                <a:solidFill>
                  <a:srgbClr val="000000"/>
                </a:solidFill>
                <a:latin typeface="Gill Sans MT"/>
                <a:cs typeface="Gill Sans MT"/>
              </a:rPr>
              <a:t> 823, L27</a:t>
            </a:r>
            <a:endParaRPr lang="en-US" dirty="0">
              <a:solidFill>
                <a:srgbClr val="000000"/>
              </a:solidFill>
              <a:latin typeface="Gill Sans MT"/>
              <a:cs typeface="Gill Sans M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1991895" y="4531891"/>
            <a:ext cx="1644363" cy="173789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headEnd type="triangle" w="lg" len="lg"/>
            <a:tailEnd type="none"/>
          </a:ln>
          <a:effectLst/>
        </p:spPr>
      </p:cxnSp>
      <p:sp>
        <p:nvSpPr>
          <p:cNvPr id="12" name="Rectangle 11"/>
          <p:cNvSpPr/>
          <p:nvPr/>
        </p:nvSpPr>
        <p:spPr>
          <a:xfrm>
            <a:off x="-34535" y="2618216"/>
            <a:ext cx="2564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 MT"/>
                <a:cs typeface="Gill Sans MT"/>
              </a:rPr>
              <a:t>B-fields compressed along outflow cavity?</a:t>
            </a:r>
            <a:endParaRPr lang="en-US" dirty="0">
              <a:solidFill>
                <a:srgbClr val="000000"/>
              </a:solidFill>
              <a:latin typeface="Gill Sans MT"/>
              <a:cs typeface="Gill Sans M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2270805" y="2927685"/>
            <a:ext cx="1067142" cy="51719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headEnd type="triangle" w="lg" len="lg"/>
            <a:tailEnd type="none"/>
          </a:ln>
          <a:effectLst/>
        </p:spPr>
      </p:cxnSp>
      <p:sp>
        <p:nvSpPr>
          <p:cNvPr id="16" name="Rectangle 15"/>
          <p:cNvSpPr/>
          <p:nvPr/>
        </p:nvSpPr>
        <p:spPr>
          <a:xfrm>
            <a:off x="7703298" y="2690211"/>
            <a:ext cx="1480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Gill Sans MT"/>
                <a:cs typeface="Gill Sans MT"/>
              </a:rPr>
              <a:t>Scattering?!</a:t>
            </a:r>
            <a:endParaRPr lang="en-US" b="1" dirty="0">
              <a:solidFill>
                <a:srgbClr val="000000"/>
              </a:solidFill>
              <a:latin typeface="Gill Sans MT"/>
              <a:cs typeface="Gill Sans M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633357" y="2914981"/>
            <a:ext cx="2069941" cy="38967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headEnd type="triangle" w="lg" len="lg"/>
            <a:tailEnd type="none"/>
          </a:ln>
          <a:effectLst/>
        </p:spPr>
      </p:cxnSp>
      <p:cxnSp>
        <p:nvCxnSpPr>
          <p:cNvPr id="25" name="Straight Arrow Connector 24"/>
          <p:cNvCxnSpPr/>
          <p:nvPr/>
        </p:nvCxnSpPr>
        <p:spPr>
          <a:xfrm flipV="1">
            <a:off x="5453339" y="1413839"/>
            <a:ext cx="1895976" cy="1632336"/>
          </a:xfrm>
          <a:prstGeom prst="straightConnector1">
            <a:avLst/>
          </a:prstGeom>
          <a:ln w="3810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3061368" y="3739856"/>
            <a:ext cx="1651401" cy="1410137"/>
          </a:xfrm>
          <a:prstGeom prst="straightConnector1">
            <a:avLst/>
          </a:prstGeom>
          <a:ln w="38100" cmpd="sng">
            <a:solidFill>
              <a:srgbClr val="0000FF">
                <a:alpha val="40000"/>
              </a:srgbClr>
            </a:solidFill>
            <a:headEnd type="stealth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124096" y="1096211"/>
            <a:ext cx="479899" cy="1704906"/>
          </a:xfrm>
          <a:prstGeom prst="straightConnector1">
            <a:avLst/>
          </a:prstGeom>
          <a:ln w="38100" cmpd="sng">
            <a:solidFill>
              <a:srgbClr val="FF0000">
                <a:alpha val="40000"/>
              </a:srgbClr>
            </a:solidFill>
            <a:headEnd type="none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Donut 18"/>
          <p:cNvSpPr>
            <a:spLocks noChangeAspect="1"/>
          </p:cNvSpPr>
          <p:nvPr/>
        </p:nvSpPr>
        <p:spPr>
          <a:xfrm>
            <a:off x="4629360" y="2884918"/>
            <a:ext cx="937236" cy="938582"/>
          </a:xfrm>
          <a:prstGeom prst="donut">
            <a:avLst>
              <a:gd name="adj" fmla="val 5337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52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9101221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ALMA polarization data – </a:t>
            </a:r>
            <a:r>
              <a:rPr lang="en-US" dirty="0" err="1">
                <a:solidFill>
                  <a:srgbClr val="000000"/>
                </a:solidFill>
              </a:rPr>
              <a:t>Ser-emb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6 (FIR1)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SMM1_Bfie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4" y="1417638"/>
            <a:ext cx="4312596" cy="4222750"/>
          </a:xfrm>
          <a:prstGeom prst="rect">
            <a:avLst/>
          </a:prstGeom>
        </p:spPr>
      </p:pic>
      <p:pic>
        <p:nvPicPr>
          <p:cNvPr id="5" name="Picture 4" descr="SMM1_Ef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601" y="1417638"/>
            <a:ext cx="4162024" cy="422275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995819" y="2055211"/>
            <a:ext cx="1480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Gill Sans MT"/>
                <a:cs typeface="Gill Sans MT"/>
              </a:rPr>
              <a:t>B-field</a:t>
            </a:r>
            <a:endParaRPr lang="en-US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13844" y="2102836"/>
            <a:ext cx="1480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Gill Sans MT"/>
                <a:cs typeface="Gill Sans MT"/>
              </a:rPr>
              <a:t>E-field</a:t>
            </a:r>
            <a:endParaRPr lang="en-US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9" name="Donut 8"/>
          <p:cNvSpPr>
            <a:spLocks noChangeAspect="1"/>
          </p:cNvSpPr>
          <p:nvPr/>
        </p:nvSpPr>
        <p:spPr>
          <a:xfrm>
            <a:off x="1968500" y="2467961"/>
            <a:ext cx="1576758" cy="1579023"/>
          </a:xfrm>
          <a:prstGeom prst="donut">
            <a:avLst>
              <a:gd name="adj" fmla="val 371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nut 9"/>
          <p:cNvSpPr>
            <a:spLocks noChangeAspect="1"/>
          </p:cNvSpPr>
          <p:nvPr/>
        </p:nvSpPr>
        <p:spPr>
          <a:xfrm>
            <a:off x="6470650" y="2467961"/>
            <a:ext cx="1576758" cy="1579023"/>
          </a:xfrm>
          <a:prstGeom prst="donut">
            <a:avLst>
              <a:gd name="adj" fmla="val 371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81276" y="4911054"/>
            <a:ext cx="41274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>
                    <a:lumMod val="65000"/>
                  </a:schemeClr>
                </a:solidFill>
                <a:latin typeface="Gill Sans MT"/>
                <a:cs typeface="Gill Sans MT"/>
              </a:rPr>
              <a:t>PRELIMINARY</a:t>
            </a:r>
            <a:endParaRPr lang="en-US" sz="4000" b="1" dirty="0">
              <a:solidFill>
                <a:schemeClr val="bg1">
                  <a:lumMod val="65000"/>
                </a:schemeClr>
              </a:solidFill>
              <a:latin typeface="Gill Sans MT"/>
              <a:cs typeface="Gill Sans M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57338" y="5691261"/>
            <a:ext cx="18125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 smtClean="0">
                <a:solidFill>
                  <a:srgbClr val="000000"/>
                </a:solidFill>
                <a:latin typeface="Gill Sans MT"/>
                <a:ea typeface="ＭＳ Ｐゴシック"/>
                <a:cs typeface="Gill Sans MT"/>
              </a:rPr>
              <a:t>Hull+2016, in prep.</a:t>
            </a:r>
          </a:p>
        </p:txBody>
      </p:sp>
    </p:spTree>
    <p:extLst>
      <p:ext uri="{BB962C8B-B14F-4D97-AF65-F5344CB8AC3E}">
        <p14:creationId xmlns:p14="http://schemas.microsoft.com/office/powerpoint/2010/main" val="243815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  <a:r>
              <a:rPr lang="en-US" dirty="0" smtClean="0"/>
              <a:t>(2/</a:t>
            </a:r>
            <a:r>
              <a:rPr lang="en-US" dirty="0"/>
              <a:t>2</a:t>
            </a:r>
            <a:r>
              <a:rPr lang="en-US" dirty="0" smtClean="0"/>
              <a:t>) – open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99" y="940971"/>
            <a:ext cx="9115426" cy="4892675"/>
          </a:xfrm>
        </p:spPr>
        <p:txBody>
          <a:bodyPr/>
          <a:lstStyle/>
          <a:p>
            <a:pPr>
              <a:spcBef>
                <a:spcPts val="528"/>
              </a:spcBef>
              <a:spcAft>
                <a:spcPts val="600"/>
              </a:spcAft>
            </a:pPr>
            <a:r>
              <a:rPr lang="en-US" sz="2200" dirty="0" smtClean="0"/>
              <a:t>What new (or old) things can we learn from scattering?  (Looking to the IR scattering community for answers)</a:t>
            </a:r>
          </a:p>
          <a:p>
            <a:pPr>
              <a:spcBef>
                <a:spcPts val="528"/>
              </a:spcBef>
              <a:spcAft>
                <a:spcPts val="600"/>
              </a:spcAft>
            </a:pPr>
            <a:r>
              <a:rPr lang="en-US" sz="2200" dirty="0" smtClean="0"/>
              <a:t>How will we separate scattering from dust emission?</a:t>
            </a:r>
            <a:endParaRPr lang="en-US" sz="2200" dirty="0"/>
          </a:p>
          <a:p>
            <a:pPr>
              <a:spcBef>
                <a:spcPts val="528"/>
              </a:spcBef>
              <a:spcAft>
                <a:spcPts val="600"/>
              </a:spcAft>
            </a:pPr>
            <a:r>
              <a:rPr lang="en-US" sz="2200" dirty="0" smtClean="0"/>
              <a:t>If scattering dominates, how do we see B-fields in disks?  (Ref: F. </a:t>
            </a:r>
            <a:r>
              <a:rPr lang="en-US" sz="2200" dirty="0" err="1" smtClean="0"/>
              <a:t>Alves</a:t>
            </a:r>
            <a:r>
              <a:rPr lang="en-US" sz="2200" dirty="0" smtClean="0"/>
              <a:t> talk)</a:t>
            </a:r>
          </a:p>
          <a:p>
            <a:pPr>
              <a:spcBef>
                <a:spcPts val="528"/>
              </a:spcBef>
              <a:spcAft>
                <a:spcPts val="600"/>
              </a:spcAft>
            </a:pPr>
            <a:r>
              <a:rPr lang="en-US" sz="2200" dirty="0"/>
              <a:t>How about going to longer wavelengths (Baobab’s talk), and what about scattering at those wavelengths</a:t>
            </a:r>
            <a:r>
              <a:rPr lang="en-US" sz="2200" dirty="0" smtClean="0"/>
              <a:t>?</a:t>
            </a:r>
            <a:endParaRPr lang="en-US" sz="2200" dirty="0"/>
          </a:p>
          <a:p>
            <a:pPr>
              <a:spcBef>
                <a:spcPts val="528"/>
              </a:spcBef>
              <a:spcAft>
                <a:spcPts val="600"/>
              </a:spcAft>
            </a:pPr>
            <a:r>
              <a:rPr lang="en-US" sz="2200" dirty="0" smtClean="0"/>
              <a:t>Best tracers for definitively detecting </a:t>
            </a:r>
            <a:r>
              <a:rPr lang="en-US" sz="2200" dirty="0" err="1" smtClean="0"/>
              <a:t>infall</a:t>
            </a:r>
            <a:r>
              <a:rPr lang="en-US" sz="2200" dirty="0" smtClean="0"/>
              <a:t> along magnetized filaments?</a:t>
            </a:r>
          </a:p>
          <a:p>
            <a:pPr>
              <a:spcBef>
                <a:spcPts val="528"/>
              </a:spcBef>
              <a:spcAft>
                <a:spcPts val="600"/>
              </a:spcAft>
            </a:pPr>
            <a:r>
              <a:rPr lang="en-US" sz="2200" dirty="0"/>
              <a:t>Plans for high-resolution simulations to match the highest-resolution ALMA data? </a:t>
            </a:r>
            <a:r>
              <a:rPr lang="en-US" sz="2200" dirty="0" smtClean="0"/>
              <a:t> (</a:t>
            </a:r>
            <a:r>
              <a:rPr lang="en-US" sz="2200" dirty="0"/>
              <a:t>Cycle 4: 0.034ʺ is &lt;10 AU at Band 7 </a:t>
            </a:r>
            <a:r>
              <a:rPr lang="en-US" sz="2200" dirty="0" smtClean="0"/>
              <a:t>@ d </a:t>
            </a:r>
            <a:r>
              <a:rPr lang="en-US" sz="2200" dirty="0"/>
              <a:t>=140 pc)  Sink particles?  Other considerations</a:t>
            </a:r>
            <a:r>
              <a:rPr lang="en-US" sz="2200" dirty="0" smtClean="0"/>
              <a:t>?</a:t>
            </a:r>
          </a:p>
          <a:p>
            <a:pPr>
              <a:spcBef>
                <a:spcPts val="528"/>
              </a:spcBef>
              <a:spcAft>
                <a:spcPts val="600"/>
              </a:spcAft>
            </a:pPr>
            <a:r>
              <a:rPr lang="en-US" sz="2200" dirty="0" smtClean="0"/>
              <a:t>How do we treat polarization fraction, non-detections, and different spatial structure of total intensity and polarized emission?</a:t>
            </a:r>
          </a:p>
        </p:txBody>
      </p:sp>
    </p:spTree>
    <p:extLst>
      <p:ext uri="{BB962C8B-B14F-4D97-AF65-F5344CB8AC3E}">
        <p14:creationId xmlns:p14="http://schemas.microsoft.com/office/powerpoint/2010/main" val="3169989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0923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Fin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96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ue Image Bottom B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marL="342900" indent="-342900" eaLnBrk="0" hangingPunct="0">
          <a:spcBef>
            <a:spcPct val="20000"/>
          </a:spcBef>
          <a:buFont typeface="Arial" charset="0"/>
          <a:buChar char="•"/>
          <a:defRPr sz="2000" dirty="0" smtClean="0">
            <a:solidFill>
              <a:srgbClr val="000099"/>
            </a:solidFill>
            <a:latin typeface="Gill Sans MT" pitchFamily="34" charset="0"/>
            <a:cs typeface="Gill Sans" pitchFamily="17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itle Blank Slide - SO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marL="342900" indent="-342900" eaLnBrk="0" hangingPunct="0">
          <a:spcBef>
            <a:spcPct val="20000"/>
          </a:spcBef>
          <a:buFont typeface="Arial" charset="0"/>
          <a:buChar char="•"/>
          <a:defRPr sz="2000" dirty="0" smtClean="0">
            <a:solidFill>
              <a:srgbClr val="000099"/>
            </a:solidFill>
            <a:latin typeface="Gill Sans MT" pitchFamily="34" charset="0"/>
            <a:cs typeface="Gill Sans" pitchFamily="17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10296</TotalTime>
  <Words>1165</Words>
  <Application>Microsoft Macintosh PowerPoint</Application>
  <PresentationFormat>On-screen Show (4:3)</PresentationFormat>
  <Paragraphs>200</Paragraphs>
  <Slides>27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Blue Image Bottom Bar</vt:lpstr>
      <vt:lpstr>Title Blank Slide - SOC</vt:lpstr>
      <vt:lpstr>The first polarization results from ALMA:  filaments, disks, dust polarization, and scattering</vt:lpstr>
      <vt:lpstr>B-fields at large scales</vt:lpstr>
      <vt:lpstr>PowerPoint Presentation</vt:lpstr>
      <vt:lpstr>Magnetized protostellar envelopes</vt:lpstr>
      <vt:lpstr>TADPOL results</vt:lpstr>
      <vt:lpstr>PowerPoint Presentation</vt:lpstr>
      <vt:lpstr>TADPOL results</vt:lpstr>
      <vt:lpstr>PowerPoint Presentation</vt:lpstr>
      <vt:lpstr>ALMA continuum + CARMA B-fields</vt:lpstr>
      <vt:lpstr>ALMA continuum + CARMA B-fields</vt:lpstr>
      <vt:lpstr>ALMA continuum + CARMA B-fields</vt:lpstr>
      <vt:lpstr>ALMA polarization data – Ser-emb 8(N)</vt:lpstr>
      <vt:lpstr>ALMA continuum + CARMA B-fields</vt:lpstr>
      <vt:lpstr>ALMA polarization data – Ser-emb 8</vt:lpstr>
      <vt:lpstr>Simulations</vt:lpstr>
      <vt:lpstr>PowerPoint Presentation</vt:lpstr>
      <vt:lpstr>AREPO: the next generation</vt:lpstr>
      <vt:lpstr>AREPO: the next generation</vt:lpstr>
      <vt:lpstr>AREPO: the next generation</vt:lpstr>
      <vt:lpstr>Summary (1/2)</vt:lpstr>
      <vt:lpstr>Scattering?</vt:lpstr>
      <vt:lpstr>Polarization – mm-wave scattering</vt:lpstr>
      <vt:lpstr>ALMA polarization data – Ser-emb 6 (FIR1)</vt:lpstr>
      <vt:lpstr>ALMA polarization data – Ser-emb 6 (FIR1)</vt:lpstr>
      <vt:lpstr>ALMA polarization data – Ser-emb 6 (FIR1)</vt:lpstr>
      <vt:lpstr>Summary (2/2) – open questions</vt:lpstr>
      <vt:lpstr>Fin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Chat Hull</dc:creator>
  <cp:lastModifiedBy>Chat Hull</cp:lastModifiedBy>
  <cp:revision>697</cp:revision>
  <dcterms:created xsi:type="dcterms:W3CDTF">2014-10-03T14:04:55Z</dcterms:created>
  <dcterms:modified xsi:type="dcterms:W3CDTF">2016-08-05T16:25:54Z</dcterms:modified>
</cp:coreProperties>
</file>